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2">
  <p:sldMasterIdLst>
    <p:sldMasterId id="2147483659" r:id="rId1"/>
  </p:sldMasterIdLst>
  <p:notesMasterIdLst>
    <p:notesMasterId r:id="rId30"/>
  </p:notesMasterIdLst>
  <p:sldIdLst>
    <p:sldId id="256" r:id="rId2"/>
    <p:sldId id="257" r:id="rId3"/>
    <p:sldId id="259" r:id="rId4"/>
    <p:sldId id="260" r:id="rId5"/>
    <p:sldId id="286" r:id="rId6"/>
    <p:sldId id="287" r:id="rId7"/>
    <p:sldId id="288" r:id="rId8"/>
    <p:sldId id="289" r:id="rId9"/>
    <p:sldId id="290" r:id="rId10"/>
    <p:sldId id="291" r:id="rId11"/>
    <p:sldId id="304" r:id="rId12"/>
    <p:sldId id="305" r:id="rId13"/>
    <p:sldId id="293" r:id="rId14"/>
    <p:sldId id="300" r:id="rId15"/>
    <p:sldId id="271" r:id="rId16"/>
    <p:sldId id="294" r:id="rId17"/>
    <p:sldId id="303" r:id="rId18"/>
    <p:sldId id="302" r:id="rId19"/>
    <p:sldId id="295" r:id="rId20"/>
    <p:sldId id="301" r:id="rId21"/>
    <p:sldId id="296" r:id="rId22"/>
    <p:sldId id="264" r:id="rId23"/>
    <p:sldId id="278" r:id="rId24"/>
    <p:sldId id="297" r:id="rId25"/>
    <p:sldId id="298" r:id="rId26"/>
    <p:sldId id="299" r:id="rId27"/>
    <p:sldId id="308" r:id="rId28"/>
    <p:sldId id="307" r:id="rId29"/>
  </p:sldIdLst>
  <p:sldSz cx="9144000" cy="5143500" type="screen16x9"/>
  <p:notesSz cx="6858000" cy="9144000"/>
  <p:embeddedFontLst>
    <p:embeddedFont>
      <p:font typeface="Barlow" pitchFamily="2" charset="77"/>
      <p:regular r:id="rId31"/>
      <p:bold r:id="rId32"/>
      <p:italic r:id="rId33"/>
      <p:boldItalic r:id="rId34"/>
    </p:embeddedFont>
    <p:embeddedFont>
      <p:font typeface="Barlow Light" pitchFamily="2" charset="77"/>
      <p:regular r:id="rId35"/>
      <p:bold r:id="rId36"/>
      <p:italic r:id="rId37"/>
      <p:boldItalic r:id="rId38"/>
    </p:embeddedFont>
    <p:embeddedFont>
      <p:font typeface="Calibri" panose="020F0502020204030204" pitchFamily="34" charset="0"/>
      <p:regular r:id="rId39"/>
      <p:bold r:id="rId40"/>
      <p:italic r:id="rId41"/>
      <p:boldItalic r:id="rId42"/>
    </p:embeddedFont>
    <p:embeddedFont>
      <p:font typeface="Miriam Libre" pitchFamily="2" charset="-79"/>
      <p:regular r:id="rId43"/>
      <p:bold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064605-717F-4451-A784-4A38517CFB88}">
  <a:tblStyle styleId="{8B064605-717F-4451-A784-4A38517CFB8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82"/>
    <p:restoredTop sz="94578"/>
  </p:normalViewPr>
  <p:slideViewPr>
    <p:cSldViewPr snapToGrid="0">
      <p:cViewPr varScale="1">
        <p:scale>
          <a:sx n="113" d="100"/>
          <a:sy n="113" d="100"/>
        </p:scale>
        <p:origin x="176" y="6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1.fntdata"/></Relationships>
</file>

<file path=ppt/media/image1.png>
</file>

<file path=ppt/media/image2.jpg>
</file>

<file path=ppt/media/image3.jp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3119714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083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1186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62676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262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7767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690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846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679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4494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e1c607c5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e1c607c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7451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544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5261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00311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2616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025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1278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96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201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097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7191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6676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231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8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0623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22525" y="1991825"/>
            <a:ext cx="4899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4600"/>
              <a:buNone/>
              <a:defRPr sz="4600">
                <a:solidFill>
                  <a:schemeClr val="dk1"/>
                </a:solidFill>
              </a:defRPr>
            </a:lvl1pPr>
            <a:lvl2pPr lvl="1" algn="ctr">
              <a:spcBef>
                <a:spcPts val="0"/>
              </a:spcBef>
              <a:spcAft>
                <a:spcPts val="0"/>
              </a:spcAft>
              <a:buClr>
                <a:schemeClr val="dk1"/>
              </a:buClr>
              <a:buSzPts val="4600"/>
              <a:buNone/>
              <a:defRPr sz="4600">
                <a:solidFill>
                  <a:schemeClr val="dk1"/>
                </a:solidFill>
              </a:defRPr>
            </a:lvl2pPr>
            <a:lvl3pPr lvl="2" algn="ctr">
              <a:spcBef>
                <a:spcPts val="0"/>
              </a:spcBef>
              <a:spcAft>
                <a:spcPts val="0"/>
              </a:spcAft>
              <a:buClr>
                <a:schemeClr val="dk1"/>
              </a:buClr>
              <a:buSzPts val="4600"/>
              <a:buNone/>
              <a:defRPr sz="4600">
                <a:solidFill>
                  <a:schemeClr val="dk1"/>
                </a:solidFill>
              </a:defRPr>
            </a:lvl3pPr>
            <a:lvl4pPr lvl="3" algn="ctr">
              <a:spcBef>
                <a:spcPts val="0"/>
              </a:spcBef>
              <a:spcAft>
                <a:spcPts val="0"/>
              </a:spcAft>
              <a:buClr>
                <a:schemeClr val="dk1"/>
              </a:buClr>
              <a:buSzPts val="4600"/>
              <a:buNone/>
              <a:defRPr sz="4600">
                <a:solidFill>
                  <a:schemeClr val="dk1"/>
                </a:solidFill>
              </a:defRPr>
            </a:lvl4pPr>
            <a:lvl5pPr lvl="4" algn="ctr">
              <a:spcBef>
                <a:spcPts val="0"/>
              </a:spcBef>
              <a:spcAft>
                <a:spcPts val="0"/>
              </a:spcAft>
              <a:buClr>
                <a:schemeClr val="dk1"/>
              </a:buClr>
              <a:buSzPts val="4600"/>
              <a:buNone/>
              <a:defRPr sz="4600">
                <a:solidFill>
                  <a:schemeClr val="dk1"/>
                </a:solidFill>
              </a:defRPr>
            </a:lvl5pPr>
            <a:lvl6pPr lvl="5" algn="ctr">
              <a:spcBef>
                <a:spcPts val="0"/>
              </a:spcBef>
              <a:spcAft>
                <a:spcPts val="0"/>
              </a:spcAft>
              <a:buClr>
                <a:schemeClr val="dk1"/>
              </a:buClr>
              <a:buSzPts val="4600"/>
              <a:buNone/>
              <a:defRPr sz="4600">
                <a:solidFill>
                  <a:schemeClr val="dk1"/>
                </a:solidFill>
              </a:defRPr>
            </a:lvl6pPr>
            <a:lvl7pPr lvl="6" algn="ctr">
              <a:spcBef>
                <a:spcPts val="0"/>
              </a:spcBef>
              <a:spcAft>
                <a:spcPts val="0"/>
              </a:spcAft>
              <a:buClr>
                <a:schemeClr val="dk1"/>
              </a:buClr>
              <a:buSzPts val="4600"/>
              <a:buNone/>
              <a:defRPr sz="4600">
                <a:solidFill>
                  <a:schemeClr val="dk1"/>
                </a:solidFill>
              </a:defRPr>
            </a:lvl7pPr>
            <a:lvl8pPr lvl="7" algn="ctr">
              <a:spcBef>
                <a:spcPts val="0"/>
              </a:spcBef>
              <a:spcAft>
                <a:spcPts val="0"/>
              </a:spcAft>
              <a:buClr>
                <a:schemeClr val="dk1"/>
              </a:buClr>
              <a:buSzPts val="4600"/>
              <a:buNone/>
              <a:defRPr sz="4600">
                <a:solidFill>
                  <a:schemeClr val="dk1"/>
                </a:solidFill>
              </a:defRPr>
            </a:lvl8pPr>
            <a:lvl9pPr lvl="8" algn="ctr">
              <a:spcBef>
                <a:spcPts val="0"/>
              </a:spcBef>
              <a:spcAft>
                <a:spcPts val="0"/>
              </a:spcAft>
              <a:buClr>
                <a:schemeClr val="dk1"/>
              </a:buClr>
              <a:buSzPts val="4600"/>
              <a:buNone/>
              <a:defRPr sz="4600">
                <a:solidFill>
                  <a:schemeClr val="dk1"/>
                </a:solidFill>
              </a:defRPr>
            </a:lvl9pPr>
          </a:lstStyle>
          <a:p>
            <a:endParaRPr/>
          </a:p>
        </p:txBody>
      </p:sp>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rot="10800000">
            <a:off x="6869501" y="2412068"/>
            <a:ext cx="1768658" cy="2731445"/>
            <a:chOff x="6545263" y="855663"/>
            <a:chExt cx="1469962"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7"/>
        <p:cNvGrpSpPr/>
        <p:nvPr/>
      </p:nvGrpSpPr>
      <p:grpSpPr>
        <a:xfrm>
          <a:off x="0" y="0"/>
          <a:ext cx="0" cy="0"/>
          <a:chOff x="0" y="0"/>
          <a:chExt cx="0" cy="0"/>
        </a:xfrm>
      </p:grpSpPr>
      <p:sp>
        <p:nvSpPr>
          <p:cNvPr id="48" name="Google Shape;48;p3"/>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4000"/>
              <a:buNone/>
              <a:defRPr sz="4000">
                <a:solidFill>
                  <a:srgbClr val="FFFFFF"/>
                </a:solidFill>
              </a:defRPr>
            </a:lvl1pPr>
            <a:lvl2pPr lvl="1" algn="ctr" rtl="0">
              <a:spcBef>
                <a:spcPts val="0"/>
              </a:spcBef>
              <a:spcAft>
                <a:spcPts val="0"/>
              </a:spcAft>
              <a:buClr>
                <a:srgbClr val="FFFFFF"/>
              </a:buClr>
              <a:buSzPts val="4000"/>
              <a:buNone/>
              <a:defRPr sz="4000">
                <a:solidFill>
                  <a:srgbClr val="FFFFFF"/>
                </a:solidFill>
              </a:defRPr>
            </a:lvl2pPr>
            <a:lvl3pPr lvl="2" algn="ctr" rtl="0">
              <a:spcBef>
                <a:spcPts val="0"/>
              </a:spcBef>
              <a:spcAft>
                <a:spcPts val="0"/>
              </a:spcAft>
              <a:buClr>
                <a:srgbClr val="FFFFFF"/>
              </a:buClr>
              <a:buSzPts val="4000"/>
              <a:buNone/>
              <a:defRPr sz="4000">
                <a:solidFill>
                  <a:srgbClr val="FFFFFF"/>
                </a:solidFill>
              </a:defRPr>
            </a:lvl3pPr>
            <a:lvl4pPr lvl="3" algn="ctr" rtl="0">
              <a:spcBef>
                <a:spcPts val="0"/>
              </a:spcBef>
              <a:spcAft>
                <a:spcPts val="0"/>
              </a:spcAft>
              <a:buClr>
                <a:srgbClr val="FFFFFF"/>
              </a:buClr>
              <a:buSzPts val="4000"/>
              <a:buNone/>
              <a:defRPr sz="4000">
                <a:solidFill>
                  <a:srgbClr val="FFFFFF"/>
                </a:solidFill>
              </a:defRPr>
            </a:lvl4pPr>
            <a:lvl5pPr lvl="4" algn="ctr" rtl="0">
              <a:spcBef>
                <a:spcPts val="0"/>
              </a:spcBef>
              <a:spcAft>
                <a:spcPts val="0"/>
              </a:spcAft>
              <a:buClr>
                <a:srgbClr val="FFFFFF"/>
              </a:buClr>
              <a:buSzPts val="4000"/>
              <a:buNone/>
              <a:defRPr sz="4000">
                <a:solidFill>
                  <a:srgbClr val="FFFFFF"/>
                </a:solidFill>
              </a:defRPr>
            </a:lvl5pPr>
            <a:lvl6pPr lvl="5" algn="ctr" rtl="0">
              <a:spcBef>
                <a:spcPts val="0"/>
              </a:spcBef>
              <a:spcAft>
                <a:spcPts val="0"/>
              </a:spcAft>
              <a:buClr>
                <a:srgbClr val="FFFFFF"/>
              </a:buClr>
              <a:buSzPts val="4000"/>
              <a:buNone/>
              <a:defRPr sz="4000">
                <a:solidFill>
                  <a:srgbClr val="FFFFFF"/>
                </a:solidFill>
              </a:defRPr>
            </a:lvl6pPr>
            <a:lvl7pPr lvl="6" algn="ctr" rtl="0">
              <a:spcBef>
                <a:spcPts val="0"/>
              </a:spcBef>
              <a:spcAft>
                <a:spcPts val="0"/>
              </a:spcAft>
              <a:buClr>
                <a:srgbClr val="FFFFFF"/>
              </a:buClr>
              <a:buSzPts val="4000"/>
              <a:buNone/>
              <a:defRPr sz="4000">
                <a:solidFill>
                  <a:srgbClr val="FFFFFF"/>
                </a:solidFill>
              </a:defRPr>
            </a:lvl7pPr>
            <a:lvl8pPr lvl="7" algn="ctr" rtl="0">
              <a:spcBef>
                <a:spcPts val="0"/>
              </a:spcBef>
              <a:spcAft>
                <a:spcPts val="0"/>
              </a:spcAft>
              <a:buClr>
                <a:srgbClr val="FFFFFF"/>
              </a:buClr>
              <a:buSzPts val="4000"/>
              <a:buNone/>
              <a:defRPr sz="4000">
                <a:solidFill>
                  <a:srgbClr val="FFFFFF"/>
                </a:solidFill>
              </a:defRPr>
            </a:lvl8pPr>
            <a:lvl9pPr lvl="8" algn="ctr" rtl="0">
              <a:spcBef>
                <a:spcPts val="0"/>
              </a:spcBef>
              <a:spcAft>
                <a:spcPts val="0"/>
              </a:spcAft>
              <a:buClr>
                <a:srgbClr val="FFFFFF"/>
              </a:buClr>
              <a:buSzPts val="4000"/>
              <a:buNone/>
              <a:defRPr sz="4000">
                <a:solidFill>
                  <a:srgbClr val="FFFFFF"/>
                </a:solidFill>
              </a:defRPr>
            </a:lvl9pPr>
          </a:lstStyle>
          <a:p>
            <a:endParaRPr/>
          </a:p>
        </p:txBody>
      </p:sp>
      <p:sp>
        <p:nvSpPr>
          <p:cNvPr id="50" name="Google Shape;50;p3"/>
          <p:cNvSpPr txBox="1">
            <a:spLocks noGrp="1"/>
          </p:cNvSpPr>
          <p:nvPr>
            <p:ph type="subTitle" idx="1"/>
          </p:nvPr>
        </p:nvSpPr>
        <p:spPr>
          <a:xfrm>
            <a:off x="2626350" y="3144854"/>
            <a:ext cx="38913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2400"/>
              <a:buNone/>
              <a:defRPr>
                <a:solidFill>
                  <a:srgbClr val="000000"/>
                </a:solidFill>
              </a:defRPr>
            </a:lvl1pPr>
            <a:lvl2pPr lvl="1" algn="ctr" rtl="0">
              <a:spcBef>
                <a:spcPts val="0"/>
              </a:spcBef>
              <a:spcAft>
                <a:spcPts val="0"/>
              </a:spcAft>
              <a:buClr>
                <a:srgbClr val="000000"/>
              </a:buClr>
              <a:buSzPts val="3000"/>
              <a:buNone/>
              <a:defRPr sz="3000">
                <a:solidFill>
                  <a:srgbClr val="000000"/>
                </a:solidFill>
              </a:defRPr>
            </a:lvl2pPr>
            <a:lvl3pPr lvl="2" algn="ctr" rtl="0">
              <a:spcBef>
                <a:spcPts val="0"/>
              </a:spcBef>
              <a:spcAft>
                <a:spcPts val="0"/>
              </a:spcAft>
              <a:buClr>
                <a:srgbClr val="000000"/>
              </a:buClr>
              <a:buSzPts val="3000"/>
              <a:buNone/>
              <a:defRPr sz="3000">
                <a:solidFill>
                  <a:srgbClr val="000000"/>
                </a:solidFill>
              </a:defRPr>
            </a:lvl3pPr>
            <a:lvl4pPr lvl="3" algn="ctr" rtl="0">
              <a:spcBef>
                <a:spcPts val="0"/>
              </a:spcBef>
              <a:spcAft>
                <a:spcPts val="0"/>
              </a:spcAft>
              <a:buClr>
                <a:srgbClr val="000000"/>
              </a:buClr>
              <a:buSzPts val="3000"/>
              <a:buNone/>
              <a:defRPr sz="3000">
                <a:solidFill>
                  <a:srgbClr val="000000"/>
                </a:solidFill>
              </a:defRPr>
            </a:lvl4pPr>
            <a:lvl5pPr lvl="4" algn="ctr" rtl="0">
              <a:spcBef>
                <a:spcPts val="0"/>
              </a:spcBef>
              <a:spcAft>
                <a:spcPts val="0"/>
              </a:spcAft>
              <a:buClr>
                <a:srgbClr val="000000"/>
              </a:buClr>
              <a:buSzPts val="3000"/>
              <a:buNone/>
              <a:defRPr sz="3000">
                <a:solidFill>
                  <a:srgbClr val="000000"/>
                </a:solidFill>
              </a:defRPr>
            </a:lvl5pPr>
            <a:lvl6pPr lvl="5" algn="ctr" rtl="0">
              <a:spcBef>
                <a:spcPts val="0"/>
              </a:spcBef>
              <a:spcAft>
                <a:spcPts val="0"/>
              </a:spcAft>
              <a:buClr>
                <a:srgbClr val="000000"/>
              </a:buClr>
              <a:buSzPts val="3000"/>
              <a:buNone/>
              <a:defRPr sz="3000">
                <a:solidFill>
                  <a:srgbClr val="000000"/>
                </a:solidFill>
              </a:defRPr>
            </a:lvl6pPr>
            <a:lvl7pPr lvl="6" algn="ctr" rtl="0">
              <a:spcBef>
                <a:spcPts val="0"/>
              </a:spcBef>
              <a:spcAft>
                <a:spcPts val="0"/>
              </a:spcAft>
              <a:buClr>
                <a:srgbClr val="000000"/>
              </a:buClr>
              <a:buSzPts val="3000"/>
              <a:buNone/>
              <a:defRPr sz="3000">
                <a:solidFill>
                  <a:srgbClr val="000000"/>
                </a:solidFill>
              </a:defRPr>
            </a:lvl7pPr>
            <a:lvl8pPr lvl="7" algn="ctr" rtl="0">
              <a:spcBef>
                <a:spcPts val="0"/>
              </a:spcBef>
              <a:spcAft>
                <a:spcPts val="0"/>
              </a:spcAft>
              <a:buClr>
                <a:srgbClr val="000000"/>
              </a:buClr>
              <a:buSzPts val="3000"/>
              <a:buNone/>
              <a:defRPr sz="3000">
                <a:solidFill>
                  <a:srgbClr val="000000"/>
                </a:solidFill>
              </a:defRPr>
            </a:lvl8pPr>
            <a:lvl9pPr lvl="8" algn="ctr" rtl="0">
              <a:spcBef>
                <a:spcPts val="0"/>
              </a:spcBef>
              <a:spcAft>
                <a:spcPts val="0"/>
              </a:spcAft>
              <a:buClr>
                <a:srgbClr val="000000"/>
              </a:buClr>
              <a:buSzPts val="3000"/>
              <a:buNone/>
              <a:defRPr sz="3000">
                <a:solidFill>
                  <a:srgbClr val="000000"/>
                </a:solidFill>
              </a:defRPr>
            </a:lvl9pPr>
          </a:lstStyle>
          <a:p>
            <a:endParaRPr/>
          </a:p>
        </p:txBody>
      </p:sp>
      <p:grpSp>
        <p:nvGrpSpPr>
          <p:cNvPr id="51" name="Google Shape;51;p3"/>
          <p:cNvGrpSpPr/>
          <p:nvPr/>
        </p:nvGrpSpPr>
        <p:grpSpPr>
          <a:xfrm rot="-5400000">
            <a:off x="7456019" y="290004"/>
            <a:ext cx="1223732" cy="2152215"/>
            <a:chOff x="4395788" y="4144963"/>
            <a:chExt cx="1058775" cy="1862100"/>
          </a:xfrm>
        </p:grpSpPr>
        <p:sp>
          <p:nvSpPr>
            <p:cNvPr id="52" name="Google Shape;52;p3"/>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3"/>
          <p:cNvGrpSpPr/>
          <p:nvPr/>
        </p:nvGrpSpPr>
        <p:grpSpPr>
          <a:xfrm rot="-5400000">
            <a:off x="721039" y="2564836"/>
            <a:ext cx="1106346" cy="2548423"/>
            <a:chOff x="3357563" y="850900"/>
            <a:chExt cx="957212" cy="2204900"/>
          </a:xfrm>
        </p:grpSpPr>
        <p:sp>
          <p:nvSpPr>
            <p:cNvPr id="56" name="Google Shape;56;p3"/>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42"/>
        <p:cNvGrpSpPr/>
        <p:nvPr/>
      </p:nvGrpSpPr>
      <p:grpSpPr>
        <a:xfrm>
          <a:off x="0" y="0"/>
          <a:ext cx="0" cy="0"/>
          <a:chOff x="0" y="0"/>
          <a:chExt cx="0" cy="0"/>
        </a:xfrm>
      </p:grpSpPr>
      <p:sp>
        <p:nvSpPr>
          <p:cNvPr id="143" name="Google Shape;143;p7"/>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7"/>
          <p:cNvSpPr txBox="1">
            <a:spLocks noGrp="1"/>
          </p:cNvSpPr>
          <p:nvPr>
            <p:ph type="body" idx="1"/>
          </p:nvPr>
        </p:nvSpPr>
        <p:spPr>
          <a:xfrm>
            <a:off x="45720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7" name="Google Shape;147;p7"/>
          <p:cNvSpPr txBox="1">
            <a:spLocks noGrp="1"/>
          </p:cNvSpPr>
          <p:nvPr>
            <p:ph type="body" idx="2"/>
          </p:nvPr>
        </p:nvSpPr>
        <p:spPr>
          <a:xfrm>
            <a:off x="219835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8" name="Google Shape;148;p7"/>
          <p:cNvSpPr txBox="1">
            <a:spLocks noGrp="1"/>
          </p:cNvSpPr>
          <p:nvPr>
            <p:ph type="body" idx="3"/>
          </p:nvPr>
        </p:nvSpPr>
        <p:spPr>
          <a:xfrm>
            <a:off x="393950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9" name="Google Shape;149;p7"/>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50" name="Google Shape;150;p7"/>
          <p:cNvGrpSpPr/>
          <p:nvPr/>
        </p:nvGrpSpPr>
        <p:grpSpPr>
          <a:xfrm>
            <a:off x="6405913" y="-12"/>
            <a:ext cx="2347900" cy="2270150"/>
            <a:chOff x="6545263" y="855663"/>
            <a:chExt cx="2347900" cy="2270150"/>
          </a:xfrm>
        </p:grpSpPr>
        <p:sp>
          <p:nvSpPr>
            <p:cNvPr id="151" name="Google Shape;151;p7"/>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8234363" y="2009775"/>
              <a:ext cx="658800" cy="547800"/>
            </a:xfrm>
            <a:custGeom>
              <a:avLst/>
              <a:gdLst/>
              <a:ahLst/>
              <a:cxnLst/>
              <a:rect l="l" t="t" r="r" b="b"/>
              <a:pathLst>
                <a:path w="120000" h="120000" extrusionOk="0">
                  <a:moveTo>
                    <a:pt x="120000" y="65882"/>
                  </a:moveTo>
                  <a:cubicBezTo>
                    <a:pt x="120000" y="45882"/>
                    <a:pt x="106341" y="29411"/>
                    <a:pt x="89756" y="27058"/>
                  </a:cubicBezTo>
                  <a:cubicBezTo>
                    <a:pt x="89756" y="27058"/>
                    <a:pt x="89756" y="27058"/>
                    <a:pt x="89756" y="27058"/>
                  </a:cubicBezTo>
                  <a:cubicBezTo>
                    <a:pt x="89756" y="11764"/>
                    <a:pt x="80000" y="0"/>
                    <a:pt x="67317" y="0"/>
                  </a:cubicBezTo>
                  <a:cubicBezTo>
                    <a:pt x="22439" y="0"/>
                    <a:pt x="22439" y="0"/>
                    <a:pt x="22439" y="0"/>
                  </a:cubicBezTo>
                  <a:cubicBezTo>
                    <a:pt x="10731" y="0"/>
                    <a:pt x="0" y="11764"/>
                    <a:pt x="0" y="27058"/>
                  </a:cubicBezTo>
                  <a:cubicBezTo>
                    <a:pt x="0" y="117647"/>
                    <a:pt x="0" y="117647"/>
                    <a:pt x="0" y="117647"/>
                  </a:cubicBezTo>
                  <a:cubicBezTo>
                    <a:pt x="0" y="118823"/>
                    <a:pt x="975" y="120000"/>
                    <a:pt x="2926" y="120000"/>
                  </a:cubicBezTo>
                  <a:cubicBezTo>
                    <a:pt x="87804" y="120000"/>
                    <a:pt x="87804" y="120000"/>
                    <a:pt x="87804" y="120000"/>
                  </a:cubicBezTo>
                  <a:cubicBezTo>
                    <a:pt x="88780" y="120000"/>
                    <a:pt x="89756" y="118823"/>
                    <a:pt x="89756" y="117647"/>
                  </a:cubicBezTo>
                  <a:cubicBezTo>
                    <a:pt x="89756" y="104705"/>
                    <a:pt x="89756" y="104705"/>
                    <a:pt x="89756" y="104705"/>
                  </a:cubicBezTo>
                  <a:cubicBezTo>
                    <a:pt x="106341" y="103529"/>
                    <a:pt x="120000" y="87058"/>
                    <a:pt x="120000" y="65882"/>
                  </a:cubicBezTo>
                  <a:close/>
                  <a:moveTo>
                    <a:pt x="89756" y="48235"/>
                  </a:moveTo>
                  <a:cubicBezTo>
                    <a:pt x="96585" y="49411"/>
                    <a:pt x="102439" y="57647"/>
                    <a:pt x="102439" y="65882"/>
                  </a:cubicBezTo>
                  <a:cubicBezTo>
                    <a:pt x="102439" y="75294"/>
                    <a:pt x="96585" y="82352"/>
                    <a:pt x="89756" y="84705"/>
                  </a:cubicBezTo>
                  <a:lnTo>
                    <a:pt x="89756" y="48235"/>
                  </a:lnTo>
                  <a:close/>
                  <a:moveTo>
                    <a:pt x="22439" y="5882"/>
                  </a:moveTo>
                  <a:cubicBezTo>
                    <a:pt x="67317" y="5882"/>
                    <a:pt x="67317" y="5882"/>
                    <a:pt x="67317" y="5882"/>
                  </a:cubicBezTo>
                  <a:cubicBezTo>
                    <a:pt x="77073" y="5882"/>
                    <a:pt x="84878" y="15294"/>
                    <a:pt x="84878" y="27058"/>
                  </a:cubicBezTo>
                  <a:cubicBezTo>
                    <a:pt x="84878" y="114117"/>
                    <a:pt x="84878" y="114117"/>
                    <a:pt x="84878" y="114117"/>
                  </a:cubicBezTo>
                  <a:cubicBezTo>
                    <a:pt x="4878" y="114117"/>
                    <a:pt x="4878" y="114117"/>
                    <a:pt x="4878" y="114117"/>
                  </a:cubicBezTo>
                  <a:cubicBezTo>
                    <a:pt x="4878" y="27058"/>
                    <a:pt x="4878" y="27058"/>
                    <a:pt x="4878" y="27058"/>
                  </a:cubicBezTo>
                  <a:cubicBezTo>
                    <a:pt x="4878" y="15294"/>
                    <a:pt x="12682" y="5882"/>
                    <a:pt x="22439" y="5882"/>
                  </a:cubicBezTo>
                  <a:close/>
                  <a:moveTo>
                    <a:pt x="89756" y="98823"/>
                  </a:moveTo>
                  <a:cubicBezTo>
                    <a:pt x="89756" y="90588"/>
                    <a:pt x="89756" y="90588"/>
                    <a:pt x="89756" y="90588"/>
                  </a:cubicBezTo>
                  <a:cubicBezTo>
                    <a:pt x="99512" y="88235"/>
                    <a:pt x="107317" y="78823"/>
                    <a:pt x="107317" y="65882"/>
                  </a:cubicBezTo>
                  <a:cubicBezTo>
                    <a:pt x="107317" y="54117"/>
                    <a:pt x="99512" y="43529"/>
                    <a:pt x="89756" y="42352"/>
                  </a:cubicBezTo>
                  <a:cubicBezTo>
                    <a:pt x="89756" y="32941"/>
                    <a:pt x="89756" y="32941"/>
                    <a:pt x="89756" y="32941"/>
                  </a:cubicBezTo>
                  <a:cubicBezTo>
                    <a:pt x="104390" y="35294"/>
                    <a:pt x="115121" y="49411"/>
                    <a:pt x="115121" y="65882"/>
                  </a:cubicBezTo>
                  <a:cubicBezTo>
                    <a:pt x="115121" y="83529"/>
                    <a:pt x="104390" y="97647"/>
                    <a:pt x="89756" y="98823"/>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8320088" y="2133600"/>
              <a:ext cx="27000" cy="327000"/>
            </a:xfrm>
            <a:custGeom>
              <a:avLst/>
              <a:gdLst/>
              <a:ahLst/>
              <a:cxnLst/>
              <a:rect l="l" t="t" r="r" b="b"/>
              <a:pathLst>
                <a:path w="120000" h="120000" extrusionOk="0">
                  <a:moveTo>
                    <a:pt x="48000" y="120000"/>
                  </a:moveTo>
                  <a:cubicBezTo>
                    <a:pt x="72000" y="120000"/>
                    <a:pt x="120000" y="118032"/>
                    <a:pt x="120000" y="116065"/>
                  </a:cubicBezTo>
                  <a:cubicBezTo>
                    <a:pt x="120000" y="5901"/>
                    <a:pt x="120000" y="5901"/>
                    <a:pt x="120000" y="5901"/>
                  </a:cubicBezTo>
                  <a:cubicBezTo>
                    <a:pt x="120000" y="1967"/>
                    <a:pt x="72000" y="0"/>
                    <a:pt x="48000" y="0"/>
                  </a:cubicBezTo>
                  <a:cubicBezTo>
                    <a:pt x="24000" y="0"/>
                    <a:pt x="0" y="1967"/>
                    <a:pt x="0" y="5901"/>
                  </a:cubicBezTo>
                  <a:cubicBezTo>
                    <a:pt x="0" y="116065"/>
                    <a:pt x="0" y="116065"/>
                    <a:pt x="0" y="116065"/>
                  </a:cubicBezTo>
                  <a:cubicBezTo>
                    <a:pt x="0" y="118032"/>
                    <a:pt x="24000" y="120000"/>
                    <a:pt x="480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8389938" y="2620963"/>
              <a:ext cx="81000" cy="430200"/>
            </a:xfrm>
            <a:custGeom>
              <a:avLst/>
              <a:gdLst/>
              <a:ahLst/>
              <a:cxnLst/>
              <a:rect l="l" t="t" r="r" b="b"/>
              <a:pathLst>
                <a:path w="120000" h="120000" extrusionOk="0">
                  <a:moveTo>
                    <a:pt x="80000" y="19500"/>
                  </a:moveTo>
                  <a:cubicBezTo>
                    <a:pt x="96000" y="16500"/>
                    <a:pt x="120000" y="12000"/>
                    <a:pt x="120000" y="3000"/>
                  </a:cubicBezTo>
                  <a:cubicBezTo>
                    <a:pt x="120000" y="1500"/>
                    <a:pt x="112000" y="0"/>
                    <a:pt x="104000" y="0"/>
                  </a:cubicBezTo>
                  <a:cubicBezTo>
                    <a:pt x="96000" y="0"/>
                    <a:pt x="80000" y="1500"/>
                    <a:pt x="80000" y="3000"/>
                  </a:cubicBezTo>
                  <a:cubicBezTo>
                    <a:pt x="80000" y="9000"/>
                    <a:pt x="72000" y="10500"/>
                    <a:pt x="48000" y="15000"/>
                  </a:cubicBezTo>
                  <a:cubicBezTo>
                    <a:pt x="32000" y="18000"/>
                    <a:pt x="0" y="22500"/>
                    <a:pt x="0" y="31500"/>
                  </a:cubicBezTo>
                  <a:cubicBezTo>
                    <a:pt x="0" y="40500"/>
                    <a:pt x="32000" y="45000"/>
                    <a:pt x="48000" y="48000"/>
                  </a:cubicBezTo>
                  <a:cubicBezTo>
                    <a:pt x="72000" y="51000"/>
                    <a:pt x="80000" y="54000"/>
                    <a:pt x="80000" y="60000"/>
                  </a:cubicBezTo>
                  <a:cubicBezTo>
                    <a:pt x="80000" y="64500"/>
                    <a:pt x="72000" y="67500"/>
                    <a:pt x="48000" y="70500"/>
                  </a:cubicBezTo>
                  <a:cubicBezTo>
                    <a:pt x="32000" y="75000"/>
                    <a:pt x="0" y="79500"/>
                    <a:pt x="0" y="87000"/>
                  </a:cubicBezTo>
                  <a:cubicBezTo>
                    <a:pt x="0" y="96000"/>
                    <a:pt x="32000" y="100500"/>
                    <a:pt x="48000" y="105000"/>
                  </a:cubicBezTo>
                  <a:cubicBezTo>
                    <a:pt x="72000" y="108000"/>
                    <a:pt x="80000" y="111000"/>
                    <a:pt x="80000" y="115500"/>
                  </a:cubicBezTo>
                  <a:cubicBezTo>
                    <a:pt x="80000" y="118500"/>
                    <a:pt x="96000" y="120000"/>
                    <a:pt x="104000" y="120000"/>
                  </a:cubicBezTo>
                  <a:cubicBezTo>
                    <a:pt x="112000" y="120000"/>
                    <a:pt x="120000" y="118500"/>
                    <a:pt x="120000" y="115500"/>
                  </a:cubicBezTo>
                  <a:cubicBezTo>
                    <a:pt x="120000" y="106500"/>
                    <a:pt x="96000" y="102000"/>
                    <a:pt x="80000" y="99000"/>
                  </a:cubicBezTo>
                  <a:cubicBezTo>
                    <a:pt x="56000" y="96000"/>
                    <a:pt x="40000" y="93000"/>
                    <a:pt x="40000" y="87000"/>
                  </a:cubicBezTo>
                  <a:cubicBezTo>
                    <a:pt x="40000" y="82500"/>
                    <a:pt x="56000" y="79500"/>
                    <a:pt x="80000" y="76500"/>
                  </a:cubicBezTo>
                  <a:cubicBezTo>
                    <a:pt x="96000" y="72000"/>
                    <a:pt x="120000" y="67500"/>
                    <a:pt x="120000" y="60000"/>
                  </a:cubicBezTo>
                  <a:cubicBezTo>
                    <a:pt x="120000" y="51000"/>
                    <a:pt x="96000" y="46500"/>
                    <a:pt x="80000" y="42000"/>
                  </a:cubicBezTo>
                  <a:cubicBezTo>
                    <a:pt x="56000" y="39000"/>
                    <a:pt x="40000" y="36000"/>
                    <a:pt x="40000" y="31500"/>
                  </a:cubicBezTo>
                  <a:cubicBezTo>
                    <a:pt x="40000" y="25500"/>
                    <a:pt x="56000" y="24000"/>
                    <a:pt x="80000" y="195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8518525" y="2620963"/>
              <a:ext cx="58800" cy="258900"/>
            </a:xfrm>
            <a:custGeom>
              <a:avLst/>
              <a:gdLst/>
              <a:ahLst/>
              <a:cxnLst/>
              <a:rect l="l" t="t" r="r" b="b"/>
              <a:pathLst>
                <a:path w="120000" h="120000" extrusionOk="0">
                  <a:moveTo>
                    <a:pt x="120000" y="5000"/>
                  </a:moveTo>
                  <a:cubicBezTo>
                    <a:pt x="120000" y="2500"/>
                    <a:pt x="109090" y="0"/>
                    <a:pt x="98181" y="0"/>
                  </a:cubicBezTo>
                  <a:cubicBezTo>
                    <a:pt x="87272" y="0"/>
                    <a:pt x="65454" y="2500"/>
                    <a:pt x="65454" y="5000"/>
                  </a:cubicBezTo>
                  <a:cubicBezTo>
                    <a:pt x="65454" y="12500"/>
                    <a:pt x="54545" y="15000"/>
                    <a:pt x="43636" y="20000"/>
                  </a:cubicBezTo>
                  <a:cubicBezTo>
                    <a:pt x="21818" y="25000"/>
                    <a:pt x="0" y="30000"/>
                    <a:pt x="0" y="42500"/>
                  </a:cubicBezTo>
                  <a:cubicBezTo>
                    <a:pt x="0" y="52500"/>
                    <a:pt x="21818" y="60000"/>
                    <a:pt x="43636" y="62500"/>
                  </a:cubicBezTo>
                  <a:cubicBezTo>
                    <a:pt x="54545" y="67500"/>
                    <a:pt x="65454" y="70000"/>
                    <a:pt x="65454" y="77500"/>
                  </a:cubicBezTo>
                  <a:cubicBezTo>
                    <a:pt x="65454" y="85000"/>
                    <a:pt x="54545" y="87500"/>
                    <a:pt x="43636" y="92500"/>
                  </a:cubicBezTo>
                  <a:cubicBezTo>
                    <a:pt x="21818" y="95000"/>
                    <a:pt x="0" y="102500"/>
                    <a:pt x="0" y="112500"/>
                  </a:cubicBezTo>
                  <a:cubicBezTo>
                    <a:pt x="0" y="117500"/>
                    <a:pt x="10909" y="120000"/>
                    <a:pt x="21818" y="120000"/>
                  </a:cubicBezTo>
                  <a:cubicBezTo>
                    <a:pt x="43636" y="120000"/>
                    <a:pt x="54545" y="117500"/>
                    <a:pt x="54545" y="112500"/>
                  </a:cubicBezTo>
                  <a:cubicBezTo>
                    <a:pt x="54545" y="107500"/>
                    <a:pt x="65454" y="105000"/>
                    <a:pt x="76363" y="100000"/>
                  </a:cubicBezTo>
                  <a:cubicBezTo>
                    <a:pt x="98181" y="95000"/>
                    <a:pt x="120000" y="90000"/>
                    <a:pt x="120000" y="77500"/>
                  </a:cubicBezTo>
                  <a:cubicBezTo>
                    <a:pt x="120000" y="65000"/>
                    <a:pt x="98181" y="60000"/>
                    <a:pt x="76363" y="55000"/>
                  </a:cubicBezTo>
                  <a:cubicBezTo>
                    <a:pt x="65454" y="50000"/>
                    <a:pt x="54545" y="47500"/>
                    <a:pt x="54545" y="42500"/>
                  </a:cubicBezTo>
                  <a:cubicBezTo>
                    <a:pt x="54545" y="35000"/>
                    <a:pt x="65454" y="32500"/>
                    <a:pt x="76363" y="27500"/>
                  </a:cubicBezTo>
                  <a:cubicBezTo>
                    <a:pt x="98181" y="22500"/>
                    <a:pt x="120000" y="17500"/>
                    <a:pt x="120000" y="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7"/>
          <p:cNvGrpSpPr/>
          <p:nvPr/>
        </p:nvGrpSpPr>
        <p:grpSpPr>
          <a:xfrm>
            <a:off x="6707938" y="2948000"/>
            <a:ext cx="1732075" cy="2195488"/>
            <a:chOff x="6662738" y="3806825"/>
            <a:chExt cx="1732075" cy="2195488"/>
          </a:xfrm>
        </p:grpSpPr>
        <p:sp>
          <p:nvSpPr>
            <p:cNvPr id="165" name="Google Shape;165;p7"/>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hird">
  <p:cSld name="BLANK_1">
    <p:spTree>
      <p:nvGrpSpPr>
        <p:cNvPr id="1" name="Shape 228"/>
        <p:cNvGrpSpPr/>
        <p:nvPr/>
      </p:nvGrpSpPr>
      <p:grpSpPr>
        <a:xfrm>
          <a:off x="0" y="0"/>
          <a:ext cx="0" cy="0"/>
          <a:chOff x="0" y="0"/>
          <a:chExt cx="0" cy="0"/>
        </a:xfrm>
      </p:grpSpPr>
      <p:sp>
        <p:nvSpPr>
          <p:cNvPr id="229" name="Google Shape;229;p11"/>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0" y="0"/>
            <a:ext cx="3048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232"/>
        <p:cNvGrpSpPr/>
        <p:nvPr/>
      </p:nvGrpSpPr>
      <p:grpSpPr>
        <a:xfrm>
          <a:off x="0" y="0"/>
          <a:ext cx="0" cy="0"/>
          <a:chOff x="0" y="0"/>
          <a:chExt cx="0" cy="0"/>
        </a:xfrm>
      </p:grpSpPr>
      <p:sp>
        <p:nvSpPr>
          <p:cNvPr id="233" name="Google Shape;233;p1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1pPr>
            <a:lvl2pPr lvl="1">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2pPr>
            <a:lvl3pPr lvl="2">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3pPr>
            <a:lvl4pPr lvl="3">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4pPr>
            <a:lvl5pPr lvl="4">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5pPr>
            <a:lvl6pPr lvl="5">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6pPr>
            <a:lvl7pPr lvl="6">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7pPr>
            <a:lvl8pPr lvl="7">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8pPr>
            <a:lvl9pPr lvl="8">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lt1"/>
                </a:solidFill>
                <a:latin typeface="Barlow"/>
                <a:ea typeface="Barlow"/>
                <a:cs typeface="Barlow"/>
                <a:sym typeface="Barlow"/>
              </a:defRPr>
            </a:lvl1pPr>
            <a:lvl2pPr lvl="1" algn="ctr">
              <a:buNone/>
              <a:defRPr sz="1000">
                <a:solidFill>
                  <a:schemeClr val="lt1"/>
                </a:solidFill>
                <a:latin typeface="Barlow"/>
                <a:ea typeface="Barlow"/>
                <a:cs typeface="Barlow"/>
                <a:sym typeface="Barlow"/>
              </a:defRPr>
            </a:lvl2pPr>
            <a:lvl3pPr lvl="2" algn="ctr">
              <a:buNone/>
              <a:defRPr sz="1000">
                <a:solidFill>
                  <a:schemeClr val="lt1"/>
                </a:solidFill>
                <a:latin typeface="Barlow"/>
                <a:ea typeface="Barlow"/>
                <a:cs typeface="Barlow"/>
                <a:sym typeface="Barlow"/>
              </a:defRPr>
            </a:lvl3pPr>
            <a:lvl4pPr lvl="3" algn="ctr">
              <a:buNone/>
              <a:defRPr sz="1000">
                <a:solidFill>
                  <a:schemeClr val="lt1"/>
                </a:solidFill>
                <a:latin typeface="Barlow"/>
                <a:ea typeface="Barlow"/>
                <a:cs typeface="Barlow"/>
                <a:sym typeface="Barlow"/>
              </a:defRPr>
            </a:lvl4pPr>
            <a:lvl5pPr lvl="4" algn="ctr">
              <a:buNone/>
              <a:defRPr sz="1000">
                <a:solidFill>
                  <a:schemeClr val="lt1"/>
                </a:solidFill>
                <a:latin typeface="Barlow"/>
                <a:ea typeface="Barlow"/>
                <a:cs typeface="Barlow"/>
                <a:sym typeface="Barlow"/>
              </a:defRPr>
            </a:lvl5pPr>
            <a:lvl6pPr lvl="5" algn="ctr">
              <a:buNone/>
              <a:defRPr sz="1000">
                <a:solidFill>
                  <a:schemeClr val="lt1"/>
                </a:solidFill>
                <a:latin typeface="Barlow"/>
                <a:ea typeface="Barlow"/>
                <a:cs typeface="Barlow"/>
                <a:sym typeface="Barlow"/>
              </a:defRPr>
            </a:lvl6pPr>
            <a:lvl7pPr lvl="6" algn="ctr">
              <a:buNone/>
              <a:defRPr sz="1000">
                <a:solidFill>
                  <a:schemeClr val="lt1"/>
                </a:solidFill>
                <a:latin typeface="Barlow"/>
                <a:ea typeface="Barlow"/>
                <a:cs typeface="Barlow"/>
                <a:sym typeface="Barlow"/>
              </a:defRPr>
            </a:lvl7pPr>
            <a:lvl8pPr lvl="7" algn="ctr">
              <a:buNone/>
              <a:defRPr sz="1000">
                <a:solidFill>
                  <a:schemeClr val="lt1"/>
                </a:solidFill>
                <a:latin typeface="Barlow"/>
                <a:ea typeface="Barlow"/>
                <a:cs typeface="Barlow"/>
                <a:sym typeface="Barlow"/>
              </a:defRPr>
            </a:lvl8pPr>
            <a:lvl9pPr lvl="8" algn="ctr">
              <a:buNone/>
              <a:defRPr sz="1000">
                <a:solidFill>
                  <a:schemeClr val="lt1"/>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7" r:id="rId6"/>
    <p:sldLayoutId id="214748365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3"/>
          <p:cNvSpPr txBox="1">
            <a:spLocks noGrp="1"/>
          </p:cNvSpPr>
          <p:nvPr>
            <p:ph type="ctrTitle"/>
          </p:nvPr>
        </p:nvSpPr>
        <p:spPr>
          <a:xfrm>
            <a:off x="1910993" y="986318"/>
            <a:ext cx="5044611" cy="319526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bg1"/>
                </a:solidFill>
              </a:rPr>
              <a:t>U</a:t>
            </a:r>
            <a:r>
              <a:rPr lang="en" b="1" dirty="0">
                <a:solidFill>
                  <a:schemeClr val="bg1"/>
                </a:solidFill>
              </a:rPr>
              <a:t>nit 1: </a:t>
            </a:r>
            <a:br>
              <a:rPr lang="en" dirty="0">
                <a:solidFill>
                  <a:schemeClr val="bg1"/>
                </a:solidFill>
              </a:rPr>
            </a:br>
            <a:r>
              <a:rPr lang="en" b="1" dirty="0">
                <a:solidFill>
                  <a:schemeClr val="bg1"/>
                </a:solidFill>
              </a:rPr>
              <a:t>Copyright and ethics</a:t>
            </a:r>
            <a:endParaRPr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40"/>
                                        </p:tgtEl>
                                        <p:attrNameLst>
                                          <p:attrName>style.visibility</p:attrName>
                                        </p:attrNameLst>
                                      </p:cBhvr>
                                      <p:to>
                                        <p:strVal val="visible"/>
                                      </p:to>
                                    </p:set>
                                    <p:animEffect transition="in" filter="checkerboard(across)">
                                      <p:cBhvr>
                                        <p:cTn id="7" dur="500"/>
                                        <p:tgtEl>
                                          <p:spTgt spid="2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17"/>
          <p:cNvSpPr txBox="1">
            <a:spLocks noGrp="1"/>
          </p:cNvSpPr>
          <p:nvPr>
            <p:ph type="subTitle" idx="1"/>
          </p:nvPr>
        </p:nvSpPr>
        <p:spPr>
          <a:xfrm>
            <a:off x="2626349" y="3966787"/>
            <a:ext cx="38913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Ownership</a:t>
            </a:r>
            <a:r>
              <a:rPr lang="en-US" dirty="0"/>
              <a:t> </a:t>
            </a:r>
            <a:endParaRPr dirty="0"/>
          </a:p>
        </p:txBody>
      </p:sp>
      <p:pic>
        <p:nvPicPr>
          <p:cNvPr id="3" name="Picture 2">
            <a:extLst>
              <a:ext uri="{FF2B5EF4-FFF2-40B4-BE49-F238E27FC236}">
                <a16:creationId xmlns:a16="http://schemas.microsoft.com/office/drawing/2014/main" id="{D63BE1E3-30C1-7845-91BA-EB9A0C4FC29D}"/>
              </a:ext>
            </a:extLst>
          </p:cNvPr>
          <p:cNvPicPr>
            <a:picLocks noChangeAspect="1"/>
          </p:cNvPicPr>
          <p:nvPr/>
        </p:nvPicPr>
        <p:blipFill>
          <a:blip r:embed="rId3"/>
          <a:stretch>
            <a:fillRect/>
          </a:stretch>
        </p:blipFill>
        <p:spPr>
          <a:xfrm>
            <a:off x="2000250" y="628650"/>
            <a:ext cx="5143500" cy="3067050"/>
          </a:xfrm>
          <a:prstGeom prst="rect">
            <a:avLst/>
          </a:prstGeom>
        </p:spPr>
      </p:pic>
    </p:spTree>
    <p:extLst>
      <p:ext uri="{BB962C8B-B14F-4D97-AF65-F5344CB8AC3E}">
        <p14:creationId xmlns:p14="http://schemas.microsoft.com/office/powerpoint/2010/main" val="973038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17"/>
          <p:cNvSpPr txBox="1">
            <a:spLocks noGrp="1"/>
          </p:cNvSpPr>
          <p:nvPr>
            <p:ph type="subTitle" idx="1"/>
          </p:nvPr>
        </p:nvSpPr>
        <p:spPr>
          <a:xfrm>
            <a:off x="2626349" y="3966787"/>
            <a:ext cx="38913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Duplicate</a:t>
            </a:r>
            <a:endParaRPr dirty="0"/>
          </a:p>
        </p:txBody>
      </p:sp>
      <p:pic>
        <p:nvPicPr>
          <p:cNvPr id="2" name="Picture 1">
            <a:extLst>
              <a:ext uri="{FF2B5EF4-FFF2-40B4-BE49-F238E27FC236}">
                <a16:creationId xmlns:a16="http://schemas.microsoft.com/office/drawing/2014/main" id="{D7D1A2D5-4D78-CA40-B2AC-C5C348A537CD}"/>
              </a:ext>
            </a:extLst>
          </p:cNvPr>
          <p:cNvPicPr>
            <a:picLocks noChangeAspect="1"/>
          </p:cNvPicPr>
          <p:nvPr/>
        </p:nvPicPr>
        <p:blipFill>
          <a:blip r:embed="rId3"/>
          <a:stretch>
            <a:fillRect/>
          </a:stretch>
        </p:blipFill>
        <p:spPr>
          <a:xfrm>
            <a:off x="2000250" y="781050"/>
            <a:ext cx="4972050" cy="2895600"/>
          </a:xfrm>
          <a:prstGeom prst="rect">
            <a:avLst/>
          </a:prstGeom>
        </p:spPr>
      </p:pic>
    </p:spTree>
    <p:extLst>
      <p:ext uri="{BB962C8B-B14F-4D97-AF65-F5344CB8AC3E}">
        <p14:creationId xmlns:p14="http://schemas.microsoft.com/office/powerpoint/2010/main" val="1586989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17"/>
          <p:cNvSpPr txBox="1">
            <a:spLocks noGrp="1"/>
          </p:cNvSpPr>
          <p:nvPr>
            <p:ph type="subTitle" idx="1"/>
          </p:nvPr>
        </p:nvSpPr>
        <p:spPr>
          <a:xfrm>
            <a:off x="2626350" y="3874190"/>
            <a:ext cx="38913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Copy-protection technology</a:t>
            </a:r>
            <a:endParaRPr dirty="0"/>
          </a:p>
        </p:txBody>
      </p:sp>
      <p:pic>
        <p:nvPicPr>
          <p:cNvPr id="3" name="Picture 2">
            <a:extLst>
              <a:ext uri="{FF2B5EF4-FFF2-40B4-BE49-F238E27FC236}">
                <a16:creationId xmlns:a16="http://schemas.microsoft.com/office/drawing/2014/main" id="{5BE24FEE-E3B1-D649-AF0B-FDC8172FA4B9}"/>
              </a:ext>
            </a:extLst>
          </p:cNvPr>
          <p:cNvPicPr>
            <a:picLocks noChangeAspect="1"/>
          </p:cNvPicPr>
          <p:nvPr/>
        </p:nvPicPr>
        <p:blipFill>
          <a:blip r:embed="rId3"/>
          <a:stretch>
            <a:fillRect/>
          </a:stretch>
        </p:blipFill>
        <p:spPr>
          <a:xfrm>
            <a:off x="1979271" y="742950"/>
            <a:ext cx="4953964" cy="2937799"/>
          </a:xfrm>
          <a:prstGeom prst="rect">
            <a:avLst/>
          </a:prstGeom>
        </p:spPr>
      </p:pic>
    </p:spTree>
    <p:extLst>
      <p:ext uri="{BB962C8B-B14F-4D97-AF65-F5344CB8AC3E}">
        <p14:creationId xmlns:p14="http://schemas.microsoft.com/office/powerpoint/2010/main" val="137733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6"/>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p>
            <a:r>
              <a:rPr lang="en-US" dirty="0"/>
              <a:t>Work in pairs</a:t>
            </a:r>
          </a:p>
          <a:p>
            <a:r>
              <a:rPr lang="en-US" dirty="0"/>
              <a:t>Look at the sentences </a:t>
            </a:r>
          </a:p>
          <a:p>
            <a:r>
              <a:rPr lang="en-US" dirty="0"/>
              <a:t>Reorder the sentences/ steps to make copyright registration</a:t>
            </a:r>
            <a:r>
              <a:rPr lang="en" dirty="0"/>
              <a:t> </a:t>
            </a:r>
            <a:endParaRPr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 name="Title 1"/>
          <p:cNvSpPr>
            <a:spLocks noGrp="1"/>
          </p:cNvSpPr>
          <p:nvPr>
            <p:ph type="title"/>
          </p:nvPr>
        </p:nvSpPr>
        <p:spPr>
          <a:xfrm>
            <a:off x="256854" y="400692"/>
            <a:ext cx="5866544" cy="1043683"/>
          </a:xfrm>
        </p:spPr>
        <p:txBody>
          <a:bodyPr/>
          <a:lstStyle/>
          <a:p>
            <a:r>
              <a:rPr lang="en-US" sz="2600" b="1" dirty="0">
                <a:solidFill>
                  <a:schemeClr val="accent2">
                    <a:lumMod val="75000"/>
                  </a:schemeClr>
                </a:solidFill>
              </a:rPr>
              <a:t>Activity 1: Reorder the sentences </a:t>
            </a:r>
          </a:p>
        </p:txBody>
      </p:sp>
    </p:spTree>
    <p:extLst>
      <p:ext uri="{BB962C8B-B14F-4D97-AF65-F5344CB8AC3E}">
        <p14:creationId xmlns:p14="http://schemas.microsoft.com/office/powerpoint/2010/main" val="1273334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28"/>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a:ln>
                  <a:noFill/>
                </a:ln>
                <a:solidFill>
                  <a:srgbClr val="FFFFFF"/>
                </a:solidFill>
                <a:effectLst/>
                <a:uLnTx/>
                <a:uFillTx/>
                <a:latin typeface="Barlow"/>
                <a:sym typeface="Barlow"/>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14</a:t>
            </a:fld>
            <a:endParaRPr kumimoji="0" sz="1000" b="0" i="0" u="none" strike="noStrike" kern="0" cap="none" spc="0" normalizeH="0" baseline="0" noProof="0">
              <a:ln>
                <a:noFill/>
              </a:ln>
              <a:solidFill>
                <a:srgbClr val="FFFFFF"/>
              </a:solidFill>
              <a:effectLst/>
              <a:uLnTx/>
              <a:uFillTx/>
              <a:latin typeface="Barlow"/>
              <a:sym typeface="Barlow"/>
            </a:endParaRPr>
          </a:p>
        </p:txBody>
      </p:sp>
      <p:graphicFrame>
        <p:nvGraphicFramePr>
          <p:cNvPr id="3" name="Table 2"/>
          <p:cNvGraphicFramePr>
            <a:graphicFrameLocks noGrp="1"/>
          </p:cNvGraphicFramePr>
          <p:nvPr>
            <p:extLst>
              <p:ext uri="{D42A27DB-BD31-4B8C-83A1-F6EECF244321}">
                <p14:modId xmlns:p14="http://schemas.microsoft.com/office/powerpoint/2010/main" val="1213879142"/>
              </p:ext>
            </p:extLst>
          </p:nvPr>
        </p:nvGraphicFramePr>
        <p:xfrm>
          <a:off x="318499" y="369867"/>
          <a:ext cx="8539751" cy="4553008"/>
        </p:xfrm>
        <a:graphic>
          <a:graphicData uri="http://schemas.openxmlformats.org/drawingml/2006/table">
            <a:tbl>
              <a:tblPr firstRow="1" firstCol="1" bandRow="1">
                <a:tableStyleId>{8B064605-717F-4451-A784-4A38517CFB88}</a:tableStyleId>
              </a:tblPr>
              <a:tblGrid>
                <a:gridCol w="1105667">
                  <a:extLst>
                    <a:ext uri="{9D8B030D-6E8A-4147-A177-3AD203B41FA5}">
                      <a16:colId xmlns:a16="http://schemas.microsoft.com/office/drawing/2014/main" val="20000"/>
                    </a:ext>
                  </a:extLst>
                </a:gridCol>
                <a:gridCol w="7434084">
                  <a:extLst>
                    <a:ext uri="{9D8B030D-6E8A-4147-A177-3AD203B41FA5}">
                      <a16:colId xmlns:a16="http://schemas.microsoft.com/office/drawing/2014/main" val="20001"/>
                    </a:ext>
                  </a:extLst>
                </a:gridCol>
              </a:tblGrid>
              <a:tr h="441346">
                <a:tc>
                  <a:txBody>
                    <a:bodyPr/>
                    <a:lstStyle/>
                    <a:p>
                      <a:pPr marL="457200" algn="ctr">
                        <a:lnSpc>
                          <a:spcPct val="115000"/>
                        </a:lnSpc>
                        <a:spcAft>
                          <a:spcPts val="0"/>
                        </a:spcAft>
                      </a:pPr>
                      <a:r>
                        <a:rPr lang="en-US" sz="1600" b="1" dirty="0">
                          <a:solidFill>
                            <a:schemeClr val="bg1"/>
                          </a:solidFill>
                          <a:effectLst/>
                          <a:latin typeface="Barlow Light" panose="020B0604020202020204" charset="0"/>
                        </a:rPr>
                        <a:t>No.</a:t>
                      </a:r>
                      <a:endParaRPr lang="en-US" sz="1600" b="1" dirty="0">
                        <a:solidFill>
                          <a:schemeClr val="bg1"/>
                        </a:solidFill>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gn="ctr">
                        <a:lnSpc>
                          <a:spcPct val="115000"/>
                        </a:lnSpc>
                        <a:spcAft>
                          <a:spcPts val="1000"/>
                        </a:spcAft>
                      </a:pPr>
                      <a:r>
                        <a:rPr lang="en-US" sz="1600" b="1" dirty="0">
                          <a:solidFill>
                            <a:schemeClr val="bg1"/>
                          </a:solidFill>
                          <a:effectLst/>
                          <a:latin typeface="Barlow Light" panose="020B0604020202020204" charset="0"/>
                        </a:rPr>
                        <a:t>Steps to make a copyright registration</a:t>
                      </a:r>
                      <a:endParaRPr lang="en-US" sz="1600" b="1" dirty="0">
                        <a:solidFill>
                          <a:schemeClr val="bg1"/>
                        </a:solidFill>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0"/>
                  </a:ext>
                </a:extLst>
              </a:tr>
              <a:tr h="651509">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Your application form is attached to an application number (diary number)</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1"/>
                  </a:ext>
                </a:extLst>
              </a:tr>
              <a:tr h="514813">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You fill in the register application form </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2"/>
                  </a:ext>
                </a:extLst>
              </a:tr>
              <a:tr h="514813">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You file the application form with fee</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3"/>
                  </a:ext>
                </a:extLst>
              </a:tr>
              <a:tr h="514813">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You wait for 30 days for no objections</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4"/>
                  </a:ext>
                </a:extLst>
              </a:tr>
              <a:tr h="514813">
                <a:tc>
                  <a:txBody>
                    <a:bodyPr/>
                    <a:lstStyle/>
                    <a:p>
                      <a:pPr marL="457200">
                        <a:lnSpc>
                          <a:spcPct val="115000"/>
                        </a:lnSpc>
                        <a:spcAft>
                          <a:spcPts val="0"/>
                        </a:spcAft>
                      </a:pPr>
                      <a:r>
                        <a:rPr lang="en-US" sz="1600" b="1" baseline="0" dirty="0">
                          <a:effectLst/>
                          <a:latin typeface="Barlow Light" panose="020B0604020202020204" charset="0"/>
                          <a:ea typeface="Calibri" panose="020F0502020204030204" pitchFamily="34" charset="0"/>
                          <a:cs typeface="Arial"/>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You are received an extract from Register Office</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5"/>
                  </a:ext>
                </a:extLst>
              </a:tr>
              <a:tr h="665326">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0" dirty="0">
                          <a:effectLst/>
                          <a:latin typeface="Barlow Light" panose="020B0604020202020204" charset="0"/>
                        </a:rPr>
                        <a:t>If there is no similarity found, your registration is approved</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6"/>
                  </a:ext>
                </a:extLst>
              </a:tr>
              <a:tr h="735575">
                <a:tc>
                  <a:txBody>
                    <a:bodyPr/>
                    <a:lstStyle/>
                    <a:p>
                      <a:pPr marL="457200">
                        <a:lnSpc>
                          <a:spcPct val="115000"/>
                        </a:lnSpc>
                        <a:spcAft>
                          <a:spcPts val="0"/>
                        </a:spcAft>
                      </a:pPr>
                      <a:r>
                        <a:rPr lang="en-US" sz="1600" b="1" dirty="0">
                          <a:effectLst/>
                          <a:latin typeface="Barlow Light" panose="020B0604020202020204" charset="0"/>
                        </a:rPr>
                        <a:t>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gn="just">
                        <a:lnSpc>
                          <a:spcPct val="115000"/>
                        </a:lnSpc>
                        <a:spcAft>
                          <a:spcPts val="1000"/>
                        </a:spcAft>
                      </a:pPr>
                      <a:r>
                        <a:rPr lang="en-US" sz="1600" b="0" dirty="0">
                          <a:effectLst/>
                          <a:latin typeface="Barlow Light" panose="020B0604020202020204" charset="0"/>
                        </a:rPr>
                        <a:t>If there is no objection, the examiners of the copyright office examine your registration carefully</a:t>
                      </a:r>
                      <a:endParaRPr lang="en-US" sz="1600" b="0"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7"/>
                  </a:ext>
                </a:extLst>
              </a:tr>
            </a:tbl>
          </a:graphicData>
        </a:graphic>
      </p:graphicFrame>
      <p:sp>
        <p:nvSpPr>
          <p:cNvPr id="2" name="Oval 1">
            <a:extLst>
              <a:ext uri="{FF2B5EF4-FFF2-40B4-BE49-F238E27FC236}">
                <a16:creationId xmlns:a16="http://schemas.microsoft.com/office/drawing/2014/main" id="{0CF0E43E-D118-2646-A640-1F721389CCC3}"/>
              </a:ext>
            </a:extLst>
          </p:cNvPr>
          <p:cNvSpPr/>
          <p:nvPr/>
        </p:nvSpPr>
        <p:spPr>
          <a:xfrm>
            <a:off x="536029" y="874986"/>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3</a:t>
            </a:r>
          </a:p>
        </p:txBody>
      </p:sp>
      <p:sp>
        <p:nvSpPr>
          <p:cNvPr id="5" name="Oval 4">
            <a:extLst>
              <a:ext uri="{FF2B5EF4-FFF2-40B4-BE49-F238E27FC236}">
                <a16:creationId xmlns:a16="http://schemas.microsoft.com/office/drawing/2014/main" id="{FFE44040-3988-4740-B61A-AF84C937E566}"/>
              </a:ext>
            </a:extLst>
          </p:cNvPr>
          <p:cNvSpPr/>
          <p:nvPr/>
        </p:nvSpPr>
        <p:spPr>
          <a:xfrm>
            <a:off x="536029" y="1468820"/>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1</a:t>
            </a:r>
          </a:p>
        </p:txBody>
      </p:sp>
      <p:sp>
        <p:nvSpPr>
          <p:cNvPr id="6" name="Oval 5">
            <a:extLst>
              <a:ext uri="{FF2B5EF4-FFF2-40B4-BE49-F238E27FC236}">
                <a16:creationId xmlns:a16="http://schemas.microsoft.com/office/drawing/2014/main" id="{3A95AB21-292F-E64B-BCBF-051FBA4319AB}"/>
              </a:ext>
            </a:extLst>
          </p:cNvPr>
          <p:cNvSpPr/>
          <p:nvPr/>
        </p:nvSpPr>
        <p:spPr>
          <a:xfrm>
            <a:off x="536029" y="1996965"/>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2</a:t>
            </a:r>
          </a:p>
        </p:txBody>
      </p:sp>
      <p:sp>
        <p:nvSpPr>
          <p:cNvPr id="7" name="Oval 6">
            <a:extLst>
              <a:ext uri="{FF2B5EF4-FFF2-40B4-BE49-F238E27FC236}">
                <a16:creationId xmlns:a16="http://schemas.microsoft.com/office/drawing/2014/main" id="{6973887E-F071-CE45-99D7-9CCE7D05983B}"/>
              </a:ext>
            </a:extLst>
          </p:cNvPr>
          <p:cNvSpPr/>
          <p:nvPr/>
        </p:nvSpPr>
        <p:spPr>
          <a:xfrm>
            <a:off x="551795" y="2525110"/>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4</a:t>
            </a:r>
          </a:p>
        </p:txBody>
      </p:sp>
      <p:sp>
        <p:nvSpPr>
          <p:cNvPr id="8" name="Oval 7">
            <a:extLst>
              <a:ext uri="{FF2B5EF4-FFF2-40B4-BE49-F238E27FC236}">
                <a16:creationId xmlns:a16="http://schemas.microsoft.com/office/drawing/2014/main" id="{88631591-178E-684D-84B4-A003B11A085E}"/>
              </a:ext>
            </a:extLst>
          </p:cNvPr>
          <p:cNvSpPr/>
          <p:nvPr/>
        </p:nvSpPr>
        <p:spPr>
          <a:xfrm>
            <a:off x="551795" y="3030229"/>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7</a:t>
            </a:r>
          </a:p>
        </p:txBody>
      </p:sp>
      <p:sp>
        <p:nvSpPr>
          <p:cNvPr id="9" name="Oval 8">
            <a:extLst>
              <a:ext uri="{FF2B5EF4-FFF2-40B4-BE49-F238E27FC236}">
                <a16:creationId xmlns:a16="http://schemas.microsoft.com/office/drawing/2014/main" id="{C81E89F4-46CA-8D4A-9F60-609533192CAE}"/>
              </a:ext>
            </a:extLst>
          </p:cNvPr>
          <p:cNvSpPr/>
          <p:nvPr/>
        </p:nvSpPr>
        <p:spPr>
          <a:xfrm>
            <a:off x="551795" y="3624063"/>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6</a:t>
            </a:r>
          </a:p>
        </p:txBody>
      </p:sp>
      <p:sp>
        <p:nvSpPr>
          <p:cNvPr id="10" name="Oval 9">
            <a:extLst>
              <a:ext uri="{FF2B5EF4-FFF2-40B4-BE49-F238E27FC236}">
                <a16:creationId xmlns:a16="http://schemas.microsoft.com/office/drawing/2014/main" id="{613B4B26-C49A-9348-8BDA-7F10FCEB6AA3}"/>
              </a:ext>
            </a:extLst>
          </p:cNvPr>
          <p:cNvSpPr/>
          <p:nvPr/>
        </p:nvSpPr>
        <p:spPr>
          <a:xfrm>
            <a:off x="551795" y="4323676"/>
            <a:ext cx="504496" cy="47296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5</a:t>
            </a:r>
          </a:p>
        </p:txBody>
      </p:sp>
    </p:spTree>
    <p:extLst>
      <p:ext uri="{BB962C8B-B14F-4D97-AF65-F5344CB8AC3E}">
        <p14:creationId xmlns:p14="http://schemas.microsoft.com/office/powerpoint/2010/main" val="1403996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heckerboard(across)">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checkerboard(across)">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checkerboard(across)">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checkerboard(across)">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checkerboard(across)">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heckerboard(across)">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checkerboard(across)">
                                      <p:cBhvr>
                                        <p:cTn id="4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8" grpId="0" animBg="1"/>
      <p:bldP spid="9"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28"/>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graphicFrame>
        <p:nvGraphicFramePr>
          <p:cNvPr id="3" name="Table 2"/>
          <p:cNvGraphicFramePr>
            <a:graphicFrameLocks noGrp="1"/>
          </p:cNvGraphicFramePr>
          <p:nvPr>
            <p:extLst>
              <p:ext uri="{D42A27DB-BD31-4B8C-83A1-F6EECF244321}">
                <p14:modId xmlns:p14="http://schemas.microsoft.com/office/powerpoint/2010/main" val="2021238478"/>
              </p:ext>
            </p:extLst>
          </p:nvPr>
        </p:nvGraphicFramePr>
        <p:xfrm>
          <a:off x="318499" y="369868"/>
          <a:ext cx="8034391" cy="4451600"/>
        </p:xfrm>
        <a:graphic>
          <a:graphicData uri="http://schemas.openxmlformats.org/drawingml/2006/table">
            <a:tbl>
              <a:tblPr firstRow="1" firstCol="1" bandRow="1">
                <a:tableStyleId>{8B064605-717F-4451-A784-4A38517CFB88}</a:tableStyleId>
              </a:tblPr>
              <a:tblGrid>
                <a:gridCol w="1040237">
                  <a:extLst>
                    <a:ext uri="{9D8B030D-6E8A-4147-A177-3AD203B41FA5}">
                      <a16:colId xmlns:a16="http://schemas.microsoft.com/office/drawing/2014/main" val="20000"/>
                    </a:ext>
                  </a:extLst>
                </a:gridCol>
                <a:gridCol w="6994154">
                  <a:extLst>
                    <a:ext uri="{9D8B030D-6E8A-4147-A177-3AD203B41FA5}">
                      <a16:colId xmlns:a16="http://schemas.microsoft.com/office/drawing/2014/main" val="20001"/>
                    </a:ext>
                  </a:extLst>
                </a:gridCol>
              </a:tblGrid>
              <a:tr h="431516">
                <a:tc>
                  <a:txBody>
                    <a:bodyPr/>
                    <a:lstStyle/>
                    <a:p>
                      <a:pPr marL="457200" algn="ctr">
                        <a:lnSpc>
                          <a:spcPct val="115000"/>
                        </a:lnSpc>
                        <a:spcAft>
                          <a:spcPts val="0"/>
                        </a:spcAft>
                      </a:pPr>
                      <a:r>
                        <a:rPr lang="en-US" sz="1600" b="1" dirty="0">
                          <a:solidFill>
                            <a:schemeClr val="bg1"/>
                          </a:solidFill>
                          <a:effectLst/>
                          <a:latin typeface="Barlow Light" panose="020B0604020202020204" charset="0"/>
                        </a:rPr>
                        <a:t>No.</a:t>
                      </a:r>
                      <a:endParaRPr lang="en-US" sz="1600" b="1" dirty="0">
                        <a:solidFill>
                          <a:schemeClr val="bg1"/>
                        </a:solidFill>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solidFill>
                            <a:schemeClr val="bg1"/>
                          </a:solidFill>
                          <a:effectLst/>
                          <a:latin typeface="Barlow Light" panose="020B0604020202020204" charset="0"/>
                        </a:rPr>
                        <a:t>Steps to make a copyright registration</a:t>
                      </a:r>
                      <a:endParaRPr lang="en-US" sz="1600" b="1" dirty="0">
                        <a:solidFill>
                          <a:schemeClr val="bg1"/>
                        </a:solidFill>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0"/>
                  </a:ext>
                </a:extLst>
              </a:tr>
              <a:tr h="636998">
                <a:tc>
                  <a:txBody>
                    <a:bodyPr/>
                    <a:lstStyle/>
                    <a:p>
                      <a:pPr marL="457200">
                        <a:lnSpc>
                          <a:spcPct val="115000"/>
                        </a:lnSpc>
                        <a:spcAft>
                          <a:spcPts val="0"/>
                        </a:spcAft>
                      </a:pPr>
                      <a:r>
                        <a:rPr lang="en-US" sz="1600" b="1" dirty="0">
                          <a:effectLst/>
                          <a:latin typeface="Barlow Light" panose="020B0604020202020204" charset="0"/>
                        </a:rPr>
                        <a:t> 3</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Your application form is attached to an application number (diary number)</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1"/>
                  </a:ext>
                </a:extLst>
              </a:tr>
              <a:tr h="503347">
                <a:tc>
                  <a:txBody>
                    <a:bodyPr/>
                    <a:lstStyle/>
                    <a:p>
                      <a:pPr marL="457200">
                        <a:lnSpc>
                          <a:spcPct val="115000"/>
                        </a:lnSpc>
                        <a:spcAft>
                          <a:spcPts val="0"/>
                        </a:spcAft>
                      </a:pPr>
                      <a:r>
                        <a:rPr lang="en-US" sz="1600" b="1" dirty="0">
                          <a:effectLst/>
                          <a:latin typeface="Barlow Light" panose="020B0604020202020204" charset="0"/>
                        </a:rPr>
                        <a:t> 1</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You fill in the register application form </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2"/>
                  </a:ext>
                </a:extLst>
              </a:tr>
              <a:tr h="503347">
                <a:tc>
                  <a:txBody>
                    <a:bodyPr/>
                    <a:lstStyle/>
                    <a:p>
                      <a:pPr marL="457200">
                        <a:lnSpc>
                          <a:spcPct val="115000"/>
                        </a:lnSpc>
                        <a:spcAft>
                          <a:spcPts val="0"/>
                        </a:spcAft>
                      </a:pPr>
                      <a:r>
                        <a:rPr lang="en-US" sz="1600" b="1" dirty="0">
                          <a:effectLst/>
                          <a:latin typeface="Barlow Light" panose="020B0604020202020204" charset="0"/>
                        </a:rPr>
                        <a:t> 2</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You file the application form with fee</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3"/>
                  </a:ext>
                </a:extLst>
              </a:tr>
              <a:tr h="503347">
                <a:tc>
                  <a:txBody>
                    <a:bodyPr/>
                    <a:lstStyle/>
                    <a:p>
                      <a:pPr marL="457200">
                        <a:lnSpc>
                          <a:spcPct val="115000"/>
                        </a:lnSpc>
                        <a:spcAft>
                          <a:spcPts val="0"/>
                        </a:spcAft>
                      </a:pPr>
                      <a:r>
                        <a:rPr lang="en-US" sz="1600" b="1" dirty="0">
                          <a:effectLst/>
                          <a:latin typeface="Barlow Light" panose="020B0604020202020204" charset="0"/>
                        </a:rPr>
                        <a:t> 4</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You wait for 30 days for no objections</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4"/>
                  </a:ext>
                </a:extLst>
              </a:tr>
              <a:tr h="503347">
                <a:tc>
                  <a:txBody>
                    <a:bodyPr/>
                    <a:lstStyle/>
                    <a:p>
                      <a:pPr marL="457200">
                        <a:lnSpc>
                          <a:spcPct val="115000"/>
                        </a:lnSpc>
                        <a:spcAft>
                          <a:spcPts val="0"/>
                        </a:spcAft>
                      </a:pPr>
                      <a:r>
                        <a:rPr lang="en-US" sz="1600" b="1" baseline="0" dirty="0">
                          <a:effectLst/>
                          <a:latin typeface="Barlow Light" panose="020B0604020202020204" charset="0"/>
                          <a:ea typeface="Calibri" panose="020F0502020204030204" pitchFamily="34" charset="0"/>
                          <a:cs typeface="Arial"/>
                        </a:rPr>
                        <a:t> 7</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You are received an extract from Register Office</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5"/>
                  </a:ext>
                </a:extLst>
              </a:tr>
              <a:tr h="650507">
                <a:tc>
                  <a:txBody>
                    <a:bodyPr/>
                    <a:lstStyle/>
                    <a:p>
                      <a:pPr marL="457200">
                        <a:lnSpc>
                          <a:spcPct val="115000"/>
                        </a:lnSpc>
                        <a:spcAft>
                          <a:spcPts val="0"/>
                        </a:spcAft>
                      </a:pPr>
                      <a:r>
                        <a:rPr lang="en-US" sz="1600" b="1" dirty="0">
                          <a:effectLst/>
                          <a:latin typeface="Barlow Light" panose="020B0604020202020204" charset="0"/>
                        </a:rPr>
                        <a:t> 6</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nSpc>
                          <a:spcPct val="115000"/>
                        </a:lnSpc>
                        <a:spcAft>
                          <a:spcPts val="1000"/>
                        </a:spcAft>
                      </a:pPr>
                      <a:r>
                        <a:rPr lang="en-US" sz="1600" b="1" dirty="0">
                          <a:effectLst/>
                          <a:latin typeface="Barlow Light" panose="020B0604020202020204" charset="0"/>
                        </a:rPr>
                        <a:t>If there is no similarity found, your registration is approved</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6"/>
                  </a:ext>
                </a:extLst>
              </a:tr>
              <a:tr h="719191">
                <a:tc>
                  <a:txBody>
                    <a:bodyPr/>
                    <a:lstStyle/>
                    <a:p>
                      <a:pPr marL="457200">
                        <a:lnSpc>
                          <a:spcPct val="115000"/>
                        </a:lnSpc>
                        <a:spcAft>
                          <a:spcPts val="0"/>
                        </a:spcAft>
                      </a:pPr>
                      <a:r>
                        <a:rPr lang="en-US" sz="1600" b="1" dirty="0">
                          <a:effectLst/>
                          <a:latin typeface="Barlow Light" panose="020B0604020202020204" charset="0"/>
                        </a:rPr>
                        <a:t> 5</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tc>
                  <a:txBody>
                    <a:bodyPr/>
                    <a:lstStyle/>
                    <a:p>
                      <a:pPr marL="457200" algn="just">
                        <a:lnSpc>
                          <a:spcPct val="115000"/>
                        </a:lnSpc>
                        <a:spcAft>
                          <a:spcPts val="1000"/>
                        </a:spcAft>
                      </a:pPr>
                      <a:r>
                        <a:rPr lang="en-US" sz="1600" b="1" dirty="0">
                          <a:effectLst/>
                          <a:latin typeface="Barlow Light" panose="020B0604020202020204" charset="0"/>
                        </a:rPr>
                        <a:t>If there is no objection, the examiners of the copyright office examine your registration carefully</a:t>
                      </a:r>
                      <a:endParaRPr lang="en-US" sz="1600" b="1" dirty="0">
                        <a:effectLst/>
                        <a:latin typeface="Barlow Light" panose="020B0604020202020204" charset="0"/>
                        <a:ea typeface="Calibri" panose="020F0502020204030204" pitchFamily="34" charset="0"/>
                        <a:cs typeface="Times New Roman" panose="02020603050405020304" pitchFamily="18" charset="0"/>
                      </a:endParaRPr>
                    </a:p>
                  </a:txBody>
                  <a:tcPr marL="60220" marR="60220" marT="0" marB="0"/>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6"/>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p>
            <a:r>
              <a:rPr lang="en-US" dirty="0"/>
              <a:t>Work individually</a:t>
            </a:r>
          </a:p>
          <a:p>
            <a:r>
              <a:rPr lang="en-US" dirty="0"/>
              <a:t>Match halves to make full sentences</a:t>
            </a:r>
          </a:p>
          <a:p>
            <a:r>
              <a:rPr lang="en-US" dirty="0"/>
              <a:t>Read aloud full sentences</a:t>
            </a:r>
          </a:p>
          <a:p>
            <a:endParaRPr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 name="Title 1"/>
          <p:cNvSpPr>
            <a:spLocks noGrp="1"/>
          </p:cNvSpPr>
          <p:nvPr>
            <p:ph type="title"/>
          </p:nvPr>
        </p:nvSpPr>
        <p:spPr>
          <a:xfrm>
            <a:off x="256854" y="400692"/>
            <a:ext cx="5866544" cy="1043683"/>
          </a:xfrm>
        </p:spPr>
        <p:txBody>
          <a:bodyPr/>
          <a:lstStyle/>
          <a:p>
            <a:r>
              <a:rPr lang="en-US" sz="2600" b="1" dirty="0">
                <a:solidFill>
                  <a:schemeClr val="accent2">
                    <a:lumMod val="75000"/>
                  </a:schemeClr>
                </a:solidFill>
              </a:rPr>
              <a:t>Activity 2: Matching</a:t>
            </a:r>
          </a:p>
        </p:txBody>
      </p:sp>
    </p:spTree>
    <p:extLst>
      <p:ext uri="{BB962C8B-B14F-4D97-AF65-F5344CB8AC3E}">
        <p14:creationId xmlns:p14="http://schemas.microsoft.com/office/powerpoint/2010/main" val="2206538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C0B3D2-598F-4337-BDE5-C6D1AF062CC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sp>
        <p:nvSpPr>
          <p:cNvPr id="3" name="Title 2">
            <a:extLst>
              <a:ext uri="{FF2B5EF4-FFF2-40B4-BE49-F238E27FC236}">
                <a16:creationId xmlns:a16="http://schemas.microsoft.com/office/drawing/2014/main" id="{9E164105-50C0-49D0-BC95-59BCE90E9FD2}"/>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B9F1541F-73BA-4138-80E6-BB1A74796A0D}"/>
              </a:ext>
            </a:extLst>
          </p:cNvPr>
          <p:cNvSpPr>
            <a:spLocks noGrp="1"/>
          </p:cNvSpPr>
          <p:nvPr>
            <p:ph type="body" idx="1"/>
          </p:nvPr>
        </p:nvSpPr>
        <p:spPr/>
        <p:txBody>
          <a:bodyPr/>
          <a:lstStyle/>
          <a:p>
            <a:endParaRPr lang="en-US" dirty="0"/>
          </a:p>
        </p:txBody>
      </p:sp>
      <p:graphicFrame>
        <p:nvGraphicFramePr>
          <p:cNvPr id="5" name="Table 5">
            <a:extLst>
              <a:ext uri="{FF2B5EF4-FFF2-40B4-BE49-F238E27FC236}">
                <a16:creationId xmlns:a16="http://schemas.microsoft.com/office/drawing/2014/main" id="{609BA1CA-AF7D-428C-AD1F-C52A21E9A3C1}"/>
              </a:ext>
            </a:extLst>
          </p:cNvPr>
          <p:cNvGraphicFramePr>
            <a:graphicFrameLocks noGrp="1"/>
          </p:cNvGraphicFramePr>
          <p:nvPr>
            <p:extLst>
              <p:ext uri="{D42A27DB-BD31-4B8C-83A1-F6EECF244321}">
                <p14:modId xmlns:p14="http://schemas.microsoft.com/office/powerpoint/2010/main" val="399552762"/>
              </p:ext>
            </p:extLst>
          </p:nvPr>
        </p:nvGraphicFramePr>
        <p:xfrm>
          <a:off x="184298" y="305250"/>
          <a:ext cx="5890438" cy="4727495"/>
        </p:xfrm>
        <a:graphic>
          <a:graphicData uri="http://schemas.openxmlformats.org/drawingml/2006/table">
            <a:tbl>
              <a:tblPr firstRow="1" bandRow="1">
                <a:tableStyleId>{8B064605-717F-4451-A784-4A38517CFB88}</a:tableStyleId>
              </a:tblPr>
              <a:tblGrid>
                <a:gridCol w="2945219">
                  <a:extLst>
                    <a:ext uri="{9D8B030D-6E8A-4147-A177-3AD203B41FA5}">
                      <a16:colId xmlns:a16="http://schemas.microsoft.com/office/drawing/2014/main" val="1838543418"/>
                    </a:ext>
                  </a:extLst>
                </a:gridCol>
                <a:gridCol w="2945219">
                  <a:extLst>
                    <a:ext uri="{9D8B030D-6E8A-4147-A177-3AD203B41FA5}">
                      <a16:colId xmlns:a16="http://schemas.microsoft.com/office/drawing/2014/main" val="4208950022"/>
                    </a:ext>
                  </a:extLst>
                </a:gridCol>
              </a:tblGrid>
              <a:tr h="945499">
                <a:tc>
                  <a:txBody>
                    <a:bodyPr/>
                    <a:lstStyle/>
                    <a:p>
                      <a:pPr algn="just"/>
                      <a:r>
                        <a:rPr lang="en-US" sz="1600" dirty="0"/>
                        <a:t>1. If you register copyright for your product</a:t>
                      </a:r>
                    </a:p>
                  </a:txBody>
                  <a:tcPr/>
                </a:tc>
                <a:tc>
                  <a:txBody>
                    <a:bodyPr/>
                    <a:lstStyle/>
                    <a:p>
                      <a:pPr algn="just"/>
                      <a:r>
                        <a:rPr lang="en-US" sz="1600" dirty="0"/>
                        <a:t>a. I would ask her for permission before I use her computer.</a:t>
                      </a:r>
                    </a:p>
                  </a:txBody>
                  <a:tcPr/>
                </a:tc>
                <a:extLst>
                  <a:ext uri="{0D108BD9-81ED-4DB2-BD59-A6C34878D82A}">
                    <a16:rowId xmlns:a16="http://schemas.microsoft.com/office/drawing/2014/main" val="1063265931"/>
                  </a:ext>
                </a:extLst>
              </a:tr>
              <a:tr h="945499">
                <a:tc>
                  <a:txBody>
                    <a:bodyPr/>
                    <a:lstStyle/>
                    <a:p>
                      <a:pPr algn="just"/>
                      <a:r>
                        <a:rPr lang="en-US" sz="1600" dirty="0"/>
                        <a:t>2. If I were you</a:t>
                      </a:r>
                    </a:p>
                  </a:txBody>
                  <a:tcPr/>
                </a:tc>
                <a:tc>
                  <a:txBody>
                    <a:bodyPr/>
                    <a:lstStyle/>
                    <a:p>
                      <a:pPr algn="just"/>
                      <a:r>
                        <a:rPr lang="en-US" sz="1600" b="0" i="0" u="none" strike="noStrike" cap="none" dirty="0">
                          <a:solidFill>
                            <a:srgbClr val="000000"/>
                          </a:solidFill>
                          <a:latin typeface="Arial"/>
                          <a:ea typeface="Arial"/>
                          <a:cs typeface="Arial"/>
                          <a:sym typeface="Arial"/>
                        </a:rPr>
                        <a:t>b. you need to make registration for your products in Vietnam Copyright Office</a:t>
                      </a:r>
                      <a:endParaRPr lang="en-US" sz="1600" dirty="0"/>
                    </a:p>
                  </a:txBody>
                  <a:tcPr/>
                </a:tc>
                <a:extLst>
                  <a:ext uri="{0D108BD9-81ED-4DB2-BD59-A6C34878D82A}">
                    <a16:rowId xmlns:a16="http://schemas.microsoft.com/office/drawing/2014/main" val="3311055971"/>
                  </a:ext>
                </a:extLst>
              </a:tr>
              <a:tr h="945499">
                <a:tc>
                  <a:txBody>
                    <a:bodyPr/>
                    <a:lstStyle/>
                    <a:p>
                      <a:pPr algn="just"/>
                      <a:r>
                        <a:rPr lang="en-US" sz="1600" dirty="0"/>
                        <a:t>3. </a:t>
                      </a:r>
                      <a:r>
                        <a:rPr lang="en-US" sz="1600" b="0" i="0" u="none" strike="noStrike" cap="none" dirty="0">
                          <a:solidFill>
                            <a:srgbClr val="000000"/>
                          </a:solidFill>
                          <a:latin typeface="Arial"/>
                          <a:ea typeface="Arial"/>
                          <a:cs typeface="Arial"/>
                          <a:sym typeface="Arial"/>
                        </a:rPr>
                        <a:t>If your company makes copyright registration</a:t>
                      </a:r>
                      <a:endParaRPr lang="en-US" sz="1600" dirty="0"/>
                    </a:p>
                  </a:txBody>
                  <a:tcPr/>
                </a:tc>
                <a:tc>
                  <a:txBody>
                    <a:bodyPr/>
                    <a:lstStyle/>
                    <a:p>
                      <a:pPr algn="just"/>
                      <a:r>
                        <a:rPr lang="en-US" sz="1600" dirty="0"/>
                        <a:t>c. </a:t>
                      </a:r>
                      <a:r>
                        <a:rPr lang="en-US" sz="1600" b="0" i="0" u="none" strike="noStrike" cap="none" dirty="0">
                          <a:solidFill>
                            <a:srgbClr val="000000"/>
                          </a:solidFill>
                          <a:latin typeface="Arial"/>
                          <a:ea typeface="Arial"/>
                          <a:cs typeface="Arial"/>
                          <a:sym typeface="Arial"/>
                        </a:rPr>
                        <a:t>I would set the password for computer carefully to be protected from others</a:t>
                      </a:r>
                      <a:endParaRPr lang="en-US" sz="1600" dirty="0"/>
                    </a:p>
                  </a:txBody>
                  <a:tcPr/>
                </a:tc>
                <a:extLst>
                  <a:ext uri="{0D108BD9-81ED-4DB2-BD59-A6C34878D82A}">
                    <a16:rowId xmlns:a16="http://schemas.microsoft.com/office/drawing/2014/main" val="4157358541"/>
                  </a:ext>
                </a:extLst>
              </a:tr>
              <a:tr h="945499">
                <a:tc>
                  <a:txBody>
                    <a:bodyPr/>
                    <a:lstStyle/>
                    <a:p>
                      <a:pPr algn="just"/>
                      <a:r>
                        <a:rPr lang="en-US" sz="1600" dirty="0"/>
                        <a:t>4. </a:t>
                      </a:r>
                      <a:r>
                        <a:rPr lang="en-US" sz="1600" b="0" i="0" u="none" strike="noStrike" cap="none" dirty="0">
                          <a:solidFill>
                            <a:srgbClr val="000000"/>
                          </a:solidFill>
                          <a:latin typeface="Arial"/>
                          <a:ea typeface="Arial"/>
                          <a:cs typeface="Arial"/>
                          <a:sym typeface="Arial"/>
                        </a:rPr>
                        <a:t>If you are manufacturing products in Vietnam</a:t>
                      </a:r>
                      <a:endParaRPr lang="en-US" sz="1600" dirty="0"/>
                    </a:p>
                  </a:txBody>
                  <a:tcPr/>
                </a:tc>
                <a:tc>
                  <a:txBody>
                    <a:bodyPr/>
                    <a:lstStyle/>
                    <a:p>
                      <a:pPr algn="just"/>
                      <a:r>
                        <a:rPr lang="en-US" sz="1600" dirty="0"/>
                        <a:t>d. it will be protected from other businesses</a:t>
                      </a:r>
                    </a:p>
                  </a:txBody>
                  <a:tcPr/>
                </a:tc>
                <a:extLst>
                  <a:ext uri="{0D108BD9-81ED-4DB2-BD59-A6C34878D82A}">
                    <a16:rowId xmlns:a16="http://schemas.microsoft.com/office/drawing/2014/main" val="502768824"/>
                  </a:ext>
                </a:extLst>
              </a:tr>
              <a:tr h="945499">
                <a:tc>
                  <a:txBody>
                    <a:bodyPr/>
                    <a:lstStyle/>
                    <a:p>
                      <a:pPr algn="just"/>
                      <a:r>
                        <a:rPr lang="en-US" sz="1600" dirty="0"/>
                        <a:t>5. </a:t>
                      </a:r>
                      <a:r>
                        <a:rPr lang="en-US" sz="1600" b="0" i="0" u="none" strike="noStrike" cap="none" dirty="0">
                          <a:solidFill>
                            <a:srgbClr val="000000"/>
                          </a:solidFill>
                          <a:latin typeface="Arial"/>
                          <a:ea typeface="Arial"/>
                          <a:cs typeface="Arial"/>
                          <a:sym typeface="Arial"/>
                        </a:rPr>
                        <a:t>If I were her</a:t>
                      </a:r>
                      <a:endParaRPr lang="en-US" sz="1600" dirty="0"/>
                    </a:p>
                  </a:txBody>
                  <a:tcPr/>
                </a:tc>
                <a:tc>
                  <a:txBody>
                    <a:bodyPr/>
                    <a:lstStyle/>
                    <a:p>
                      <a:pPr algn="just"/>
                      <a:r>
                        <a:rPr lang="en-US" sz="1600" b="0" i="0" u="none" strike="noStrike" cap="none" dirty="0">
                          <a:solidFill>
                            <a:srgbClr val="000000"/>
                          </a:solidFill>
                          <a:latin typeface="Arial"/>
                          <a:ea typeface="Arial"/>
                          <a:cs typeface="Arial"/>
                          <a:sym typeface="Arial"/>
                        </a:rPr>
                        <a:t>e. your information will be safe</a:t>
                      </a:r>
                      <a:endParaRPr lang="en-US" sz="1600" dirty="0"/>
                    </a:p>
                  </a:txBody>
                  <a:tcPr/>
                </a:tc>
                <a:extLst>
                  <a:ext uri="{0D108BD9-81ED-4DB2-BD59-A6C34878D82A}">
                    <a16:rowId xmlns:a16="http://schemas.microsoft.com/office/drawing/2014/main" val="3047340837"/>
                  </a:ext>
                </a:extLst>
              </a:tr>
            </a:tbl>
          </a:graphicData>
        </a:graphic>
      </p:graphicFrame>
      <p:cxnSp>
        <p:nvCxnSpPr>
          <p:cNvPr id="7" name="Straight Arrow Connector 6">
            <a:extLst>
              <a:ext uri="{FF2B5EF4-FFF2-40B4-BE49-F238E27FC236}">
                <a16:creationId xmlns:a16="http://schemas.microsoft.com/office/drawing/2014/main" id="{31B52659-2FAD-EC43-82AB-808DC1EF441F}"/>
              </a:ext>
            </a:extLst>
          </p:cNvPr>
          <p:cNvCxnSpPr/>
          <p:nvPr/>
        </p:nvCxnSpPr>
        <p:spPr>
          <a:xfrm>
            <a:off x="1458410" y="671332"/>
            <a:ext cx="1828800" cy="2604303"/>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cxnSp>
        <p:nvCxnSpPr>
          <p:cNvPr id="8" name="Straight Arrow Connector 7">
            <a:extLst>
              <a:ext uri="{FF2B5EF4-FFF2-40B4-BE49-F238E27FC236}">
                <a16:creationId xmlns:a16="http://schemas.microsoft.com/office/drawing/2014/main" id="{0297DD38-EEE9-FC48-94F3-D7BCE4A1A0F0}"/>
              </a:ext>
            </a:extLst>
          </p:cNvPr>
          <p:cNvCxnSpPr>
            <a:cxnSpLocks/>
          </p:cNvCxnSpPr>
          <p:nvPr/>
        </p:nvCxnSpPr>
        <p:spPr>
          <a:xfrm flipV="1">
            <a:off x="1458410" y="476837"/>
            <a:ext cx="1828800" cy="967538"/>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cxnSp>
        <p:nvCxnSpPr>
          <p:cNvPr id="10" name="Straight Arrow Connector 9">
            <a:extLst>
              <a:ext uri="{FF2B5EF4-FFF2-40B4-BE49-F238E27FC236}">
                <a16:creationId xmlns:a16="http://schemas.microsoft.com/office/drawing/2014/main" id="{417BA5B5-94F0-3B47-A16C-46811B56613D}"/>
              </a:ext>
            </a:extLst>
          </p:cNvPr>
          <p:cNvCxnSpPr>
            <a:cxnSpLocks/>
          </p:cNvCxnSpPr>
          <p:nvPr/>
        </p:nvCxnSpPr>
        <p:spPr>
          <a:xfrm>
            <a:off x="2215117" y="2512799"/>
            <a:ext cx="1072093" cy="1659151"/>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cxnSp>
        <p:nvCxnSpPr>
          <p:cNvPr id="12" name="Straight Arrow Connector 11">
            <a:extLst>
              <a:ext uri="{FF2B5EF4-FFF2-40B4-BE49-F238E27FC236}">
                <a16:creationId xmlns:a16="http://schemas.microsoft.com/office/drawing/2014/main" id="{4441DB9B-E8BF-8A41-A296-83BA86A99AC7}"/>
              </a:ext>
            </a:extLst>
          </p:cNvPr>
          <p:cNvCxnSpPr>
            <a:cxnSpLocks/>
          </p:cNvCxnSpPr>
          <p:nvPr/>
        </p:nvCxnSpPr>
        <p:spPr>
          <a:xfrm flipV="1">
            <a:off x="2057424" y="1444375"/>
            <a:ext cx="1229786" cy="2059593"/>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cxnSp>
        <p:nvCxnSpPr>
          <p:cNvPr id="14" name="Straight Arrow Connector 13">
            <a:extLst>
              <a:ext uri="{FF2B5EF4-FFF2-40B4-BE49-F238E27FC236}">
                <a16:creationId xmlns:a16="http://schemas.microsoft.com/office/drawing/2014/main" id="{FF7EC874-0C46-9743-A246-188D5D5DCD52}"/>
              </a:ext>
            </a:extLst>
          </p:cNvPr>
          <p:cNvCxnSpPr>
            <a:cxnSpLocks/>
          </p:cNvCxnSpPr>
          <p:nvPr/>
        </p:nvCxnSpPr>
        <p:spPr>
          <a:xfrm flipV="1">
            <a:off x="1521378" y="2474171"/>
            <a:ext cx="1765832" cy="1802841"/>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908714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heckerboard(across)">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checkerboard(across)">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checkerboard(across)">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checkerboard(across)">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2DB26A-29C1-4633-ADE2-0AE154436F6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sp>
        <p:nvSpPr>
          <p:cNvPr id="3" name="Title 2">
            <a:extLst>
              <a:ext uri="{FF2B5EF4-FFF2-40B4-BE49-F238E27FC236}">
                <a16:creationId xmlns:a16="http://schemas.microsoft.com/office/drawing/2014/main" id="{5E7150A9-5FAF-4206-A930-56F688688F28}"/>
              </a:ext>
            </a:extLst>
          </p:cNvPr>
          <p:cNvSpPr>
            <a:spLocks noGrp="1"/>
          </p:cNvSpPr>
          <p:nvPr>
            <p:ph type="title"/>
          </p:nvPr>
        </p:nvSpPr>
        <p:spPr>
          <a:xfrm>
            <a:off x="457200" y="586974"/>
            <a:ext cx="5138700" cy="532989"/>
          </a:xfrm>
        </p:spPr>
        <p:txBody>
          <a:bodyPr/>
          <a:lstStyle/>
          <a:p>
            <a:r>
              <a:rPr lang="en-US" b="1" i="1" dirty="0">
                <a:solidFill>
                  <a:srgbClr val="7030A0"/>
                </a:solidFill>
              </a:rPr>
              <a:t>Suggested answers:</a:t>
            </a:r>
            <a:endParaRPr lang="en-US" dirty="0">
              <a:solidFill>
                <a:srgbClr val="7030A0"/>
              </a:solidFill>
            </a:endParaRPr>
          </a:p>
        </p:txBody>
      </p:sp>
      <p:sp>
        <p:nvSpPr>
          <p:cNvPr id="4" name="Text Placeholder 3">
            <a:extLst>
              <a:ext uri="{FF2B5EF4-FFF2-40B4-BE49-F238E27FC236}">
                <a16:creationId xmlns:a16="http://schemas.microsoft.com/office/drawing/2014/main" id="{CB2F2172-84F5-4133-BC6D-CF4EBD6B86C1}"/>
              </a:ext>
            </a:extLst>
          </p:cNvPr>
          <p:cNvSpPr>
            <a:spLocks noGrp="1"/>
          </p:cNvSpPr>
          <p:nvPr>
            <p:ph type="body" idx="1"/>
          </p:nvPr>
        </p:nvSpPr>
        <p:spPr>
          <a:xfrm>
            <a:off x="233916" y="1049079"/>
            <a:ext cx="5628168" cy="3789171"/>
          </a:xfrm>
        </p:spPr>
        <p:txBody>
          <a:bodyPr/>
          <a:lstStyle/>
          <a:p>
            <a:pPr marL="76200" indent="0" algn="just">
              <a:buNone/>
            </a:pPr>
            <a:r>
              <a:rPr lang="en-US" sz="2000" dirty="0">
                <a:latin typeface="+mj-lt"/>
              </a:rPr>
              <a:t>1-d. If you register copyright for your product, it will be protected from other businesses.</a:t>
            </a:r>
          </a:p>
          <a:p>
            <a:pPr marL="76200" indent="0" algn="just">
              <a:buNone/>
            </a:pPr>
            <a:r>
              <a:rPr lang="en-US" sz="2000" dirty="0">
                <a:latin typeface="+mj-lt"/>
              </a:rPr>
              <a:t>2-a. If I were you, I would ask her for permission before I use her computer.</a:t>
            </a:r>
          </a:p>
          <a:p>
            <a:pPr marL="76200" indent="0" algn="just">
              <a:buNone/>
            </a:pPr>
            <a:r>
              <a:rPr lang="en-US" sz="2000" dirty="0">
                <a:latin typeface="+mj-lt"/>
              </a:rPr>
              <a:t>3-e. If your company makes copyright registration, your information will be safe.</a:t>
            </a:r>
          </a:p>
          <a:p>
            <a:pPr marL="76200" indent="0" algn="just">
              <a:buNone/>
            </a:pPr>
            <a:r>
              <a:rPr lang="en-US" sz="2000" dirty="0">
                <a:latin typeface="+mj-lt"/>
              </a:rPr>
              <a:t>4-b. If you are manufacturing products in Vietnam, you need to make registration for your products in Vietnam Copyright Office.</a:t>
            </a:r>
          </a:p>
          <a:p>
            <a:pPr marL="76200" indent="0" algn="just">
              <a:buNone/>
            </a:pPr>
            <a:r>
              <a:rPr lang="en-US" sz="2000" dirty="0">
                <a:latin typeface="+mj-lt"/>
              </a:rPr>
              <a:t>5-c. If I were her, I would set the password for computer carefully to be protected from others. </a:t>
            </a:r>
          </a:p>
          <a:p>
            <a:pPr marL="76200" indent="0" algn="just">
              <a:buNone/>
            </a:pPr>
            <a:endParaRPr lang="en-US" sz="2000" dirty="0">
              <a:latin typeface="+mj-lt"/>
            </a:endParaRPr>
          </a:p>
        </p:txBody>
      </p:sp>
    </p:spTree>
    <p:extLst>
      <p:ext uri="{BB962C8B-B14F-4D97-AF65-F5344CB8AC3E}">
        <p14:creationId xmlns:p14="http://schemas.microsoft.com/office/powerpoint/2010/main" val="411733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6"/>
          <p:cNvSpPr txBox="1">
            <a:spLocks noGrp="1"/>
          </p:cNvSpPr>
          <p:nvPr>
            <p:ph type="body" idx="1"/>
          </p:nvPr>
        </p:nvSpPr>
        <p:spPr>
          <a:xfrm>
            <a:off x="457199" y="1657350"/>
            <a:ext cx="5501811" cy="3180900"/>
          </a:xfrm>
          <a:prstGeom prst="rect">
            <a:avLst/>
          </a:prstGeom>
        </p:spPr>
        <p:txBody>
          <a:bodyPr spcFirstLastPara="1" wrap="square" lIns="91425" tIns="91425" rIns="91425" bIns="91425" anchor="t" anchorCtr="0">
            <a:noAutofit/>
          </a:bodyPr>
          <a:lstStyle/>
          <a:p>
            <a:r>
              <a:rPr lang="en-US" dirty="0"/>
              <a:t>Work in group of 4</a:t>
            </a:r>
          </a:p>
          <a:p>
            <a:r>
              <a:rPr lang="en-US" dirty="0"/>
              <a:t>Look at the sentences relating to current copyright laws </a:t>
            </a:r>
          </a:p>
          <a:p>
            <a:r>
              <a:rPr lang="en-US" dirty="0"/>
              <a:t>Discuss then decide whether these statements are True or False</a:t>
            </a:r>
          </a:p>
          <a:p>
            <a:r>
              <a:rPr lang="en-US" dirty="0"/>
              <a:t>Explain why it is False.</a:t>
            </a:r>
          </a:p>
          <a:p>
            <a:endParaRPr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2" name="Title 1"/>
          <p:cNvSpPr>
            <a:spLocks noGrp="1"/>
          </p:cNvSpPr>
          <p:nvPr>
            <p:ph type="title"/>
          </p:nvPr>
        </p:nvSpPr>
        <p:spPr>
          <a:xfrm>
            <a:off x="256854" y="400692"/>
            <a:ext cx="5866544" cy="1043683"/>
          </a:xfrm>
        </p:spPr>
        <p:txBody>
          <a:bodyPr/>
          <a:lstStyle/>
          <a:p>
            <a:r>
              <a:rPr lang="en-US" sz="2600" b="1" dirty="0">
                <a:solidFill>
                  <a:schemeClr val="accent2">
                    <a:lumMod val="75000"/>
                  </a:schemeClr>
                </a:solidFill>
              </a:rPr>
              <a:t>Activity 3: True or False </a:t>
            </a:r>
          </a:p>
        </p:txBody>
      </p:sp>
    </p:spTree>
    <p:extLst>
      <p:ext uri="{BB962C8B-B14F-4D97-AF65-F5344CB8AC3E}">
        <p14:creationId xmlns:p14="http://schemas.microsoft.com/office/powerpoint/2010/main" val="1165791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b="1" dirty="0">
                <a:solidFill>
                  <a:schemeClr val="accent2">
                    <a:lumMod val="75000"/>
                  </a:schemeClr>
                </a:solidFill>
              </a:rPr>
              <a:t>Lesson 1</a:t>
            </a:r>
            <a:endParaRPr sz="4000" b="1" dirty="0">
              <a:solidFill>
                <a:schemeClr val="accent2">
                  <a:lumMod val="75000"/>
                </a:schemeClr>
              </a:solidFill>
            </a:endParaRPr>
          </a:p>
        </p:txBody>
      </p:sp>
      <p:sp>
        <p:nvSpPr>
          <p:cNvPr id="248" name="Google Shape;248;p14"/>
          <p:cNvSpPr txBox="1">
            <a:spLocks noGrp="1"/>
          </p:cNvSpPr>
          <p:nvPr>
            <p:ph type="body" idx="2"/>
          </p:nvPr>
        </p:nvSpPr>
        <p:spPr>
          <a:xfrm>
            <a:off x="457199" y="1444375"/>
            <a:ext cx="5470989" cy="3602750"/>
          </a:xfrm>
          <a:prstGeom prst="rect">
            <a:avLst/>
          </a:prstGeom>
        </p:spPr>
        <p:txBody>
          <a:bodyPr spcFirstLastPara="1" wrap="square" lIns="91425" tIns="91425" rIns="91425" bIns="91425" anchor="t" anchorCtr="0">
            <a:noAutofit/>
          </a:bodyPr>
          <a:lstStyle/>
          <a:p>
            <a:pPr marL="0" indent="0">
              <a:spcBef>
                <a:spcPts val="0"/>
              </a:spcBef>
              <a:buNone/>
            </a:pPr>
            <a:r>
              <a:rPr lang="en-US" sz="2000" b="1" u="sng" dirty="0"/>
              <a:t>Objective: </a:t>
            </a:r>
          </a:p>
          <a:p>
            <a:pPr marL="0" indent="0">
              <a:spcBef>
                <a:spcPts val="0"/>
              </a:spcBef>
              <a:buNone/>
            </a:pPr>
            <a:r>
              <a:rPr lang="en-US" sz="2000" dirty="0"/>
              <a:t>At the end of this lesson, you will be able to: </a:t>
            </a:r>
          </a:p>
          <a:p>
            <a:pPr marL="171450" indent="-171450">
              <a:spcBef>
                <a:spcPts val="0"/>
              </a:spcBef>
              <a:buFontTx/>
              <a:buChar char="-"/>
            </a:pPr>
            <a:r>
              <a:rPr lang="en-US" sz="2000" dirty="0"/>
              <a:t>understand copyright and copyright registration process</a:t>
            </a:r>
          </a:p>
          <a:p>
            <a:pPr marL="171450" indent="-171450">
              <a:spcBef>
                <a:spcPts val="0"/>
              </a:spcBef>
              <a:buFontTx/>
              <a:buChar char="-"/>
            </a:pPr>
            <a:r>
              <a:rPr lang="en-US" sz="2000" dirty="0"/>
              <a:t>talk about the solutions to some copyright-related problems.</a:t>
            </a:r>
          </a:p>
          <a:p>
            <a:pPr marL="0" lvl="0" indent="0" algn="l" rtl="0">
              <a:spcBef>
                <a:spcPts val="0"/>
              </a:spcBef>
              <a:spcAft>
                <a:spcPts val="0"/>
              </a:spcAft>
              <a:buNone/>
            </a:pPr>
            <a:endParaRPr sz="2000" dirty="0">
              <a:solidFill>
                <a:srgbClr val="4F4A9E"/>
              </a:solidFill>
            </a:endParaRPr>
          </a:p>
        </p:txBody>
      </p:sp>
      <p:sp>
        <p:nvSpPr>
          <p:cNvPr id="249" name="Google Shape;249;p1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9"/>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a:ln>
                  <a:noFill/>
                </a:ln>
                <a:solidFill>
                  <a:srgbClr val="FFFFFF"/>
                </a:solidFill>
                <a:effectLst/>
                <a:uLnTx/>
                <a:uFillTx/>
                <a:latin typeface="Barlow"/>
                <a:sym typeface="Barlow"/>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20</a:t>
            </a:fld>
            <a:endParaRPr kumimoji="0" sz="1000" b="0" i="0" u="none" strike="noStrike" kern="0" cap="none" spc="0" normalizeH="0" baseline="0" noProof="0">
              <a:ln>
                <a:noFill/>
              </a:ln>
              <a:solidFill>
                <a:srgbClr val="FFFFFF"/>
              </a:solidFill>
              <a:effectLst/>
              <a:uLnTx/>
              <a:uFillTx/>
              <a:latin typeface="Barlow"/>
              <a:sym typeface="Barlow"/>
            </a:endParaRPr>
          </a:p>
        </p:txBody>
      </p:sp>
      <p:graphicFrame>
        <p:nvGraphicFramePr>
          <p:cNvPr id="6" name="Table 5"/>
          <p:cNvGraphicFramePr>
            <a:graphicFrameLocks noGrp="1"/>
          </p:cNvGraphicFramePr>
          <p:nvPr>
            <p:extLst>
              <p:ext uri="{D42A27DB-BD31-4B8C-83A1-F6EECF244321}">
                <p14:modId xmlns:p14="http://schemas.microsoft.com/office/powerpoint/2010/main" val="2332930707"/>
              </p:ext>
            </p:extLst>
          </p:nvPr>
        </p:nvGraphicFramePr>
        <p:xfrm>
          <a:off x="287675" y="143842"/>
          <a:ext cx="8733034" cy="4499269"/>
        </p:xfrm>
        <a:graphic>
          <a:graphicData uri="http://schemas.openxmlformats.org/drawingml/2006/table">
            <a:tbl>
              <a:tblPr firstRow="1" firstCol="1" bandRow="1">
                <a:tableStyleId>{8B064605-717F-4451-A784-4A38517CFB88}</a:tableStyleId>
              </a:tblPr>
              <a:tblGrid>
                <a:gridCol w="967797">
                  <a:extLst>
                    <a:ext uri="{9D8B030D-6E8A-4147-A177-3AD203B41FA5}">
                      <a16:colId xmlns:a16="http://schemas.microsoft.com/office/drawing/2014/main" val="20000"/>
                    </a:ext>
                  </a:extLst>
                </a:gridCol>
                <a:gridCol w="6799467">
                  <a:extLst>
                    <a:ext uri="{9D8B030D-6E8A-4147-A177-3AD203B41FA5}">
                      <a16:colId xmlns:a16="http://schemas.microsoft.com/office/drawing/2014/main" val="20001"/>
                    </a:ext>
                  </a:extLst>
                </a:gridCol>
                <a:gridCol w="965770">
                  <a:extLst>
                    <a:ext uri="{9D8B030D-6E8A-4147-A177-3AD203B41FA5}">
                      <a16:colId xmlns:a16="http://schemas.microsoft.com/office/drawing/2014/main" val="20002"/>
                    </a:ext>
                  </a:extLst>
                </a:gridCol>
              </a:tblGrid>
              <a:tr h="318495">
                <a:tc>
                  <a:txBody>
                    <a:bodyPr/>
                    <a:lstStyle/>
                    <a:p>
                      <a:pPr marL="457200" algn="ctr">
                        <a:lnSpc>
                          <a:spcPct val="115000"/>
                        </a:lnSpc>
                        <a:spcAft>
                          <a:spcPts val="0"/>
                        </a:spcAft>
                      </a:pPr>
                      <a:r>
                        <a:rPr lang="en-US" sz="1400" b="1" dirty="0">
                          <a:effectLst/>
                          <a:latin typeface="Barlow Light" panose="020B0604020202020204" charset="0"/>
                        </a:rPr>
                        <a:t>No.</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gn="ctr">
                        <a:lnSpc>
                          <a:spcPct val="115000"/>
                        </a:lnSpc>
                        <a:spcAft>
                          <a:spcPts val="0"/>
                        </a:spcAft>
                      </a:pPr>
                      <a:r>
                        <a:rPr lang="en-US" sz="1400" b="1" dirty="0">
                          <a:effectLst/>
                          <a:latin typeface="Barlow Light" panose="020B0604020202020204" charset="0"/>
                        </a:rPr>
                        <a:t>Sentences</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gn="l">
                        <a:lnSpc>
                          <a:spcPct val="115000"/>
                        </a:lnSpc>
                        <a:spcAft>
                          <a:spcPts val="1000"/>
                        </a:spcAft>
                      </a:pPr>
                      <a:r>
                        <a:rPr lang="en-US" sz="1400" b="1" dirty="0">
                          <a:effectLst/>
                          <a:latin typeface="Barlow Light" panose="020B0604020202020204" charset="0"/>
                        </a:rPr>
                        <a:t>T/F</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0"/>
                  </a:ext>
                </a:extLst>
              </a:tr>
              <a:tr h="406360">
                <a:tc>
                  <a:txBody>
                    <a:bodyPr/>
                    <a:lstStyle/>
                    <a:p>
                      <a:pPr marL="457200" algn="ctr">
                        <a:lnSpc>
                          <a:spcPct val="115000"/>
                        </a:lnSpc>
                        <a:spcAft>
                          <a:spcPts val="0"/>
                        </a:spcAft>
                      </a:pPr>
                      <a:r>
                        <a:rPr lang="en-US" sz="1400" b="1">
                          <a:effectLst/>
                          <a:latin typeface="Barlow Light" panose="020B0604020202020204" charset="0"/>
                        </a:rPr>
                        <a:t>1</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To receive copyright protection, a work doesn’t need to be "original".</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1"/>
                  </a:ext>
                </a:extLst>
              </a:tr>
              <a:tr h="406360">
                <a:tc>
                  <a:txBody>
                    <a:bodyPr/>
                    <a:lstStyle/>
                    <a:p>
                      <a:pPr marL="457200" algn="ctr">
                        <a:lnSpc>
                          <a:spcPct val="115000"/>
                        </a:lnSpc>
                        <a:spcAft>
                          <a:spcPts val="0"/>
                        </a:spcAft>
                      </a:pPr>
                      <a:r>
                        <a:rPr lang="en-US" sz="1400" b="1">
                          <a:effectLst/>
                          <a:latin typeface="Barlow Light" panose="020B0604020202020204" charset="0"/>
                        </a:rPr>
                        <a:t>2</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 You can face large fines or go to jail for violating copyright law.</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2"/>
                  </a:ext>
                </a:extLst>
              </a:tr>
              <a:tr h="406360">
                <a:tc>
                  <a:txBody>
                    <a:bodyPr/>
                    <a:lstStyle/>
                    <a:p>
                      <a:pPr marL="457200" algn="ctr">
                        <a:lnSpc>
                          <a:spcPct val="115000"/>
                        </a:lnSpc>
                        <a:spcAft>
                          <a:spcPts val="0"/>
                        </a:spcAft>
                      </a:pPr>
                      <a:r>
                        <a:rPr lang="en-US" sz="1400" b="1">
                          <a:effectLst/>
                          <a:latin typeface="Barlow Light" panose="020B0604020202020204" charset="0"/>
                        </a:rPr>
                        <a:t>3</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The author of the work can perform his/her work publicly.</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3"/>
                  </a:ext>
                </a:extLst>
              </a:tr>
              <a:tr h="406360">
                <a:tc>
                  <a:txBody>
                    <a:bodyPr/>
                    <a:lstStyle/>
                    <a:p>
                      <a:pPr marL="457200" algn="ctr">
                        <a:lnSpc>
                          <a:spcPct val="115000"/>
                        </a:lnSpc>
                        <a:spcAft>
                          <a:spcPts val="0"/>
                        </a:spcAft>
                      </a:pPr>
                      <a:r>
                        <a:rPr lang="en-US" sz="1400" b="1">
                          <a:effectLst/>
                          <a:latin typeface="Barlow Light" panose="020B0604020202020204" charset="0"/>
                        </a:rPr>
                        <a:t>4</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The copyright term for works created by individuals is the life of the author plus 70 years.</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4"/>
                  </a:ext>
                </a:extLst>
              </a:tr>
              <a:tr h="406360">
                <a:tc>
                  <a:txBody>
                    <a:bodyPr/>
                    <a:lstStyle/>
                    <a:p>
                      <a:pPr marL="457200" algn="ctr">
                        <a:lnSpc>
                          <a:spcPct val="115000"/>
                        </a:lnSpc>
                        <a:spcAft>
                          <a:spcPts val="0"/>
                        </a:spcAft>
                      </a:pPr>
                      <a:r>
                        <a:rPr lang="en-US" sz="1400" b="1">
                          <a:effectLst/>
                          <a:latin typeface="Barlow Light" panose="020B0604020202020204" charset="0"/>
                        </a:rPr>
                        <a:t>5</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The property right can’t be sold or transferred to others.</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5"/>
                  </a:ext>
                </a:extLst>
              </a:tr>
              <a:tr h="406360">
                <a:tc>
                  <a:txBody>
                    <a:bodyPr/>
                    <a:lstStyle/>
                    <a:p>
                      <a:pPr marL="457200" algn="ctr">
                        <a:lnSpc>
                          <a:spcPct val="115000"/>
                        </a:lnSpc>
                        <a:spcAft>
                          <a:spcPts val="0"/>
                        </a:spcAft>
                      </a:pPr>
                      <a:r>
                        <a:rPr lang="en-US" sz="1400" b="1">
                          <a:effectLst/>
                          <a:latin typeface="Barlow Light" panose="020B0604020202020204" charset="0"/>
                        </a:rPr>
                        <a:t>6</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The author of the work can’t make copies of his/her work due to copyright law.</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6"/>
                  </a:ext>
                </a:extLst>
              </a:tr>
              <a:tr h="406360">
                <a:tc>
                  <a:txBody>
                    <a:bodyPr/>
                    <a:lstStyle/>
                    <a:p>
                      <a:pPr marL="457200" algn="ctr">
                        <a:lnSpc>
                          <a:spcPct val="115000"/>
                        </a:lnSpc>
                        <a:spcAft>
                          <a:spcPts val="0"/>
                        </a:spcAft>
                      </a:pPr>
                      <a:r>
                        <a:rPr lang="en-US" sz="1400" b="1">
                          <a:effectLst/>
                          <a:latin typeface="Barlow Light" panose="020B0604020202020204" charset="0"/>
                        </a:rPr>
                        <a:t>7</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Copyright can protect the idea, the concepts or systems.</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7"/>
                  </a:ext>
                </a:extLst>
              </a:tr>
              <a:tr h="406360">
                <a:tc>
                  <a:txBody>
                    <a:bodyPr/>
                    <a:lstStyle/>
                    <a:p>
                      <a:pPr marL="457200" algn="ctr">
                        <a:lnSpc>
                          <a:spcPct val="115000"/>
                        </a:lnSpc>
                        <a:spcAft>
                          <a:spcPts val="0"/>
                        </a:spcAft>
                      </a:pPr>
                      <a:r>
                        <a:rPr lang="en-US" sz="1400" b="1">
                          <a:effectLst/>
                          <a:latin typeface="Barlow Light" panose="020B0604020202020204" charset="0"/>
                        </a:rPr>
                        <a:t>8</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The content of a website such as photographs, artworks or writings can get copyrighted.</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8"/>
                  </a:ext>
                </a:extLst>
              </a:tr>
              <a:tr h="406360">
                <a:tc>
                  <a:txBody>
                    <a:bodyPr/>
                    <a:lstStyle/>
                    <a:p>
                      <a:pPr marL="457200" algn="ctr">
                        <a:lnSpc>
                          <a:spcPct val="115000"/>
                        </a:lnSpc>
                        <a:spcAft>
                          <a:spcPts val="0"/>
                        </a:spcAft>
                      </a:pPr>
                      <a:r>
                        <a:rPr lang="en-US" sz="1400" b="1">
                          <a:effectLst/>
                          <a:latin typeface="Barlow Light" panose="020B0604020202020204" charset="0"/>
                        </a:rPr>
                        <a:t>9</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Computer software is copyrighted.</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09"/>
                  </a:ext>
                </a:extLst>
              </a:tr>
              <a:tr h="406360">
                <a:tc>
                  <a:txBody>
                    <a:bodyPr/>
                    <a:lstStyle/>
                    <a:p>
                      <a:pPr marL="457200" algn="ctr">
                        <a:lnSpc>
                          <a:spcPct val="115000"/>
                        </a:lnSpc>
                        <a:spcAft>
                          <a:spcPts val="0"/>
                        </a:spcAft>
                      </a:pPr>
                      <a:r>
                        <a:rPr lang="en-US" sz="1400" b="1">
                          <a:effectLst/>
                          <a:latin typeface="Barlow Light" panose="020B0604020202020204" charset="0"/>
                        </a:rPr>
                        <a:t>10</a:t>
                      </a:r>
                      <a:endParaRPr lang="en-US" sz="1400" b="1">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0"/>
                        </a:spcAft>
                      </a:pPr>
                      <a:r>
                        <a:rPr lang="en-US" sz="1400" b="1" dirty="0">
                          <a:effectLst/>
                          <a:latin typeface="Barlow Light" panose="020B0604020202020204" charset="0"/>
                        </a:rPr>
                        <a:t>Websites are not copyrighted.</a:t>
                      </a: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tc>
                  <a:txBody>
                    <a:bodyPr/>
                    <a:lstStyle/>
                    <a:p>
                      <a:pPr marL="457200">
                        <a:lnSpc>
                          <a:spcPct val="115000"/>
                        </a:lnSpc>
                        <a:spcAft>
                          <a:spcPts val="1000"/>
                        </a:spcAft>
                      </a:pPr>
                      <a:endParaRPr lang="en-US" sz="1400" b="1" dirty="0">
                        <a:effectLst/>
                        <a:latin typeface="Barlow Light" panose="020B0604020202020204" charset="0"/>
                        <a:ea typeface="Calibri" panose="020F0502020204030204" pitchFamily="34" charset="0"/>
                        <a:cs typeface="Times New Roman" panose="02020603050405020304" pitchFamily="18" charset="0"/>
                      </a:endParaRPr>
                    </a:p>
                  </a:txBody>
                  <a:tcPr marL="49205" marR="49205" marT="0" marB="0"/>
                </a:tc>
                <a:extLst>
                  <a:ext uri="{0D108BD9-81ED-4DB2-BD59-A6C34878D82A}">
                    <a16:rowId xmlns:a16="http://schemas.microsoft.com/office/drawing/2014/main" val="10010"/>
                  </a:ext>
                </a:extLst>
              </a:tr>
            </a:tbl>
          </a:graphicData>
        </a:graphic>
      </p:graphicFrame>
      <p:sp>
        <p:nvSpPr>
          <p:cNvPr id="2" name="Oval 1">
            <a:extLst>
              <a:ext uri="{FF2B5EF4-FFF2-40B4-BE49-F238E27FC236}">
                <a16:creationId xmlns:a16="http://schemas.microsoft.com/office/drawing/2014/main" id="{F692AFDB-4B75-2A48-8157-2306E7553862}"/>
              </a:ext>
            </a:extLst>
          </p:cNvPr>
          <p:cNvSpPr/>
          <p:nvPr/>
        </p:nvSpPr>
        <p:spPr>
          <a:xfrm>
            <a:off x="8439637" y="441801"/>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F</a:t>
            </a:r>
          </a:p>
        </p:txBody>
      </p:sp>
      <p:sp>
        <p:nvSpPr>
          <p:cNvPr id="5" name="Oval 4">
            <a:extLst>
              <a:ext uri="{FF2B5EF4-FFF2-40B4-BE49-F238E27FC236}">
                <a16:creationId xmlns:a16="http://schemas.microsoft.com/office/drawing/2014/main" id="{7D51AEDB-D0A8-EB4F-A094-D9D13A94EAD8}"/>
              </a:ext>
            </a:extLst>
          </p:cNvPr>
          <p:cNvSpPr/>
          <p:nvPr/>
        </p:nvSpPr>
        <p:spPr>
          <a:xfrm>
            <a:off x="8439637" y="856526"/>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T</a:t>
            </a:r>
          </a:p>
        </p:txBody>
      </p:sp>
      <p:sp>
        <p:nvSpPr>
          <p:cNvPr id="7" name="Oval 6">
            <a:extLst>
              <a:ext uri="{FF2B5EF4-FFF2-40B4-BE49-F238E27FC236}">
                <a16:creationId xmlns:a16="http://schemas.microsoft.com/office/drawing/2014/main" id="{694D7CFD-95A4-AF4A-BC98-A6F5B26B8A3F}"/>
              </a:ext>
            </a:extLst>
          </p:cNvPr>
          <p:cNvSpPr/>
          <p:nvPr/>
        </p:nvSpPr>
        <p:spPr>
          <a:xfrm>
            <a:off x="8439637" y="1271251"/>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T</a:t>
            </a:r>
          </a:p>
        </p:txBody>
      </p:sp>
      <p:sp>
        <p:nvSpPr>
          <p:cNvPr id="8" name="Oval 7">
            <a:extLst>
              <a:ext uri="{FF2B5EF4-FFF2-40B4-BE49-F238E27FC236}">
                <a16:creationId xmlns:a16="http://schemas.microsoft.com/office/drawing/2014/main" id="{3397E75C-F9F5-5840-995E-A224733CD934}"/>
              </a:ext>
            </a:extLst>
          </p:cNvPr>
          <p:cNvSpPr/>
          <p:nvPr/>
        </p:nvSpPr>
        <p:spPr>
          <a:xfrm>
            <a:off x="8439637" y="1726383"/>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T</a:t>
            </a:r>
          </a:p>
        </p:txBody>
      </p:sp>
      <p:sp>
        <p:nvSpPr>
          <p:cNvPr id="9" name="Oval 8">
            <a:extLst>
              <a:ext uri="{FF2B5EF4-FFF2-40B4-BE49-F238E27FC236}">
                <a16:creationId xmlns:a16="http://schemas.microsoft.com/office/drawing/2014/main" id="{4408FF2E-0315-9247-B496-5B9404B48882}"/>
              </a:ext>
            </a:extLst>
          </p:cNvPr>
          <p:cNvSpPr/>
          <p:nvPr/>
        </p:nvSpPr>
        <p:spPr>
          <a:xfrm>
            <a:off x="8439637" y="2157025"/>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F</a:t>
            </a:r>
          </a:p>
        </p:txBody>
      </p:sp>
      <p:sp>
        <p:nvSpPr>
          <p:cNvPr id="10" name="Oval 9">
            <a:extLst>
              <a:ext uri="{FF2B5EF4-FFF2-40B4-BE49-F238E27FC236}">
                <a16:creationId xmlns:a16="http://schemas.microsoft.com/office/drawing/2014/main" id="{8739C8C7-5818-734B-AD54-0835665737C1}"/>
              </a:ext>
            </a:extLst>
          </p:cNvPr>
          <p:cNvSpPr/>
          <p:nvPr/>
        </p:nvSpPr>
        <p:spPr>
          <a:xfrm>
            <a:off x="8436770" y="2571750"/>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F</a:t>
            </a:r>
          </a:p>
        </p:txBody>
      </p:sp>
      <p:sp>
        <p:nvSpPr>
          <p:cNvPr id="11" name="Oval 10">
            <a:extLst>
              <a:ext uri="{FF2B5EF4-FFF2-40B4-BE49-F238E27FC236}">
                <a16:creationId xmlns:a16="http://schemas.microsoft.com/office/drawing/2014/main" id="{89E5E2C1-0E5B-E84D-BCDE-F4E47E426060}"/>
              </a:ext>
            </a:extLst>
          </p:cNvPr>
          <p:cNvSpPr/>
          <p:nvPr/>
        </p:nvSpPr>
        <p:spPr>
          <a:xfrm>
            <a:off x="8427528" y="2986475"/>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F</a:t>
            </a:r>
          </a:p>
        </p:txBody>
      </p:sp>
      <p:sp>
        <p:nvSpPr>
          <p:cNvPr id="12" name="Oval 11">
            <a:extLst>
              <a:ext uri="{FF2B5EF4-FFF2-40B4-BE49-F238E27FC236}">
                <a16:creationId xmlns:a16="http://schemas.microsoft.com/office/drawing/2014/main" id="{1A041E3A-5D45-3643-9BF3-80979B55299F}"/>
              </a:ext>
            </a:extLst>
          </p:cNvPr>
          <p:cNvSpPr/>
          <p:nvPr/>
        </p:nvSpPr>
        <p:spPr>
          <a:xfrm>
            <a:off x="8427528" y="3395147"/>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T</a:t>
            </a:r>
          </a:p>
        </p:txBody>
      </p:sp>
      <p:sp>
        <p:nvSpPr>
          <p:cNvPr id="13" name="Oval 12">
            <a:extLst>
              <a:ext uri="{FF2B5EF4-FFF2-40B4-BE49-F238E27FC236}">
                <a16:creationId xmlns:a16="http://schemas.microsoft.com/office/drawing/2014/main" id="{103ADC4F-4EB8-C642-A46A-8692EA92E20D}"/>
              </a:ext>
            </a:extLst>
          </p:cNvPr>
          <p:cNvSpPr/>
          <p:nvPr/>
        </p:nvSpPr>
        <p:spPr>
          <a:xfrm>
            <a:off x="8427528" y="3831472"/>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T</a:t>
            </a:r>
          </a:p>
        </p:txBody>
      </p:sp>
      <p:sp>
        <p:nvSpPr>
          <p:cNvPr id="14" name="Oval 13">
            <a:extLst>
              <a:ext uri="{FF2B5EF4-FFF2-40B4-BE49-F238E27FC236}">
                <a16:creationId xmlns:a16="http://schemas.microsoft.com/office/drawing/2014/main" id="{7E070F43-B8D1-9E4A-A287-CF050DA80F05}"/>
              </a:ext>
            </a:extLst>
          </p:cNvPr>
          <p:cNvSpPr/>
          <p:nvPr/>
        </p:nvSpPr>
        <p:spPr>
          <a:xfrm>
            <a:off x="8427528" y="4294931"/>
            <a:ext cx="416688" cy="414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dirty="0"/>
              <a:t>F</a:t>
            </a:r>
          </a:p>
        </p:txBody>
      </p:sp>
    </p:spTree>
    <p:extLst>
      <p:ext uri="{BB962C8B-B14F-4D97-AF65-F5344CB8AC3E}">
        <p14:creationId xmlns:p14="http://schemas.microsoft.com/office/powerpoint/2010/main" val="3711295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heckerboard(across)">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5" presetClass="entr" presetSubtype="1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checkerboard(across)">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checkerboard(across)">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checkerboard(across)">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checkerboard(across)">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5" presetClass="entr" presetSubtype="10"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checkerboard(across)">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5" presetClass="entr" presetSubtype="1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checkerboard(across)">
                                      <p:cBhvr>
                                        <p:cTn id="41" dur="500"/>
                                        <p:tgtEl>
                                          <p:spTgt spid="11"/>
                                        </p:tgtEl>
                                      </p:cBhvr>
                                    </p:animEffect>
                                  </p:childTnLst>
                                </p:cTn>
                              </p:par>
                            </p:childTnLst>
                          </p:cTn>
                        </p:par>
                      </p:childTnLst>
                    </p:cTn>
                  </p:par>
                  <p:par>
                    <p:cTn id="42" fill="hold">
                      <p:stCondLst>
                        <p:cond delay="indefinite"/>
                      </p:stCondLst>
                      <p:childTnLst>
                        <p:par>
                          <p:cTn id="43" fill="hold">
                            <p:stCondLst>
                              <p:cond delay="0"/>
                            </p:stCondLst>
                            <p:childTnLst>
                              <p:par>
                                <p:cTn id="44" presetID="5" presetClass="entr" presetSubtype="1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checkerboard(across)">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5" presetClass="entr" presetSubtype="1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checkerboard(across)">
                                      <p:cBhvr>
                                        <p:cTn id="51" dur="500"/>
                                        <p:tgtEl>
                                          <p:spTgt spid="13"/>
                                        </p:tgtEl>
                                      </p:cBhvr>
                                    </p:animEffect>
                                  </p:childTnLst>
                                </p:cTn>
                              </p:par>
                            </p:childTnLst>
                          </p:cTn>
                        </p:par>
                      </p:childTnLst>
                    </p:cTn>
                  </p:par>
                  <p:par>
                    <p:cTn id="52" fill="hold">
                      <p:stCondLst>
                        <p:cond delay="indefinite"/>
                      </p:stCondLst>
                      <p:childTnLst>
                        <p:par>
                          <p:cTn id="53" fill="hold">
                            <p:stCondLst>
                              <p:cond delay="0"/>
                            </p:stCondLst>
                            <p:childTnLst>
                              <p:par>
                                <p:cTn id="54" presetID="5" presetClass="entr" presetSubtype="10" fill="hold" grpId="0" nodeType="click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checkerboard(across)">
                                      <p:cBhvr>
                                        <p:cTn id="5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7" grpId="0" animBg="1"/>
      <p:bldP spid="8" grpId="0" animBg="1"/>
      <p:bldP spid="9" grpId="0" animBg="1"/>
      <p:bldP spid="10" grpId="0" animBg="1"/>
      <p:bldP spid="11" grpId="0" animBg="1"/>
      <p:bldP spid="12" grpId="0" animBg="1"/>
      <p:bldP spid="13" grpId="0" animBg="1"/>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6"/>
          <p:cNvSpPr txBox="1">
            <a:spLocks noGrp="1"/>
          </p:cNvSpPr>
          <p:nvPr>
            <p:ph type="body" idx="1"/>
          </p:nvPr>
        </p:nvSpPr>
        <p:spPr>
          <a:xfrm>
            <a:off x="457199" y="1657350"/>
            <a:ext cx="5501811" cy="3180900"/>
          </a:xfrm>
          <a:prstGeom prst="rect">
            <a:avLst/>
          </a:prstGeom>
        </p:spPr>
        <p:txBody>
          <a:bodyPr spcFirstLastPara="1" wrap="square" lIns="91425" tIns="91425" rIns="91425" bIns="91425" anchor="t" anchorCtr="0">
            <a:noAutofit/>
          </a:bodyPr>
          <a:lstStyle/>
          <a:p>
            <a:r>
              <a:rPr lang="en-US" dirty="0"/>
              <a:t>Work in 4 groups</a:t>
            </a:r>
          </a:p>
          <a:p>
            <a:r>
              <a:rPr lang="en-US" dirty="0"/>
              <a:t>Choose a situation </a:t>
            </a:r>
          </a:p>
          <a:p>
            <a:r>
              <a:rPr lang="en-US" dirty="0"/>
              <a:t>Discuss the solution for the copyright problem</a:t>
            </a:r>
          </a:p>
          <a:p>
            <a:r>
              <a:rPr lang="en-US" dirty="0"/>
              <a:t>Present in front of the class</a:t>
            </a:r>
            <a:endParaRPr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2" name="Title 1"/>
          <p:cNvSpPr>
            <a:spLocks noGrp="1"/>
          </p:cNvSpPr>
          <p:nvPr>
            <p:ph type="title"/>
          </p:nvPr>
        </p:nvSpPr>
        <p:spPr>
          <a:xfrm>
            <a:off x="256854" y="400692"/>
            <a:ext cx="5866544" cy="1043683"/>
          </a:xfrm>
        </p:spPr>
        <p:txBody>
          <a:bodyPr/>
          <a:lstStyle/>
          <a:p>
            <a:r>
              <a:rPr lang="en-US" sz="2600" b="1" dirty="0">
                <a:solidFill>
                  <a:schemeClr val="accent2">
                    <a:lumMod val="75000"/>
                  </a:schemeClr>
                </a:solidFill>
              </a:rPr>
              <a:t>Activity 4: Discussion</a:t>
            </a:r>
          </a:p>
        </p:txBody>
      </p:sp>
    </p:spTree>
    <p:extLst>
      <p:ext uri="{BB962C8B-B14F-4D97-AF65-F5344CB8AC3E}">
        <p14:creationId xmlns:p14="http://schemas.microsoft.com/office/powerpoint/2010/main" val="2891581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21"/>
          <p:cNvSpPr txBox="1">
            <a:spLocks noGrp="1"/>
          </p:cNvSpPr>
          <p:nvPr>
            <p:ph type="body" idx="1"/>
          </p:nvPr>
        </p:nvSpPr>
        <p:spPr>
          <a:xfrm>
            <a:off x="226031" y="154113"/>
            <a:ext cx="2609636" cy="2311684"/>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marL="0" lvl="0" indent="0" algn="just">
              <a:buNone/>
            </a:pPr>
            <a:r>
              <a:rPr lang="en-US" sz="1300" b="1" dirty="0"/>
              <a:t>1. You are the creator of one software program. You haven’t registered a copyright for your creation, but you have already recorded it in tangible form and shared your work with your colleagues. However, some of them use your software for the commercial purpose. What is the solution for situation?</a:t>
            </a:r>
            <a:endParaRPr sz="1300" b="1" dirty="0"/>
          </a:p>
        </p:txBody>
      </p:sp>
      <p:sp>
        <p:nvSpPr>
          <p:cNvPr id="309" name="Google Shape;309;p21"/>
          <p:cNvSpPr txBox="1">
            <a:spLocks noGrp="1"/>
          </p:cNvSpPr>
          <p:nvPr>
            <p:ph type="body" idx="2"/>
          </p:nvPr>
        </p:nvSpPr>
        <p:spPr>
          <a:xfrm>
            <a:off x="2989780" y="113016"/>
            <a:ext cx="2703944" cy="2393878"/>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marL="0" indent="0" algn="just">
              <a:buNone/>
            </a:pPr>
            <a:r>
              <a:rPr lang="en-US" b="1" dirty="0"/>
              <a:t>2. </a:t>
            </a:r>
            <a:r>
              <a:rPr lang="en-US" sz="1300" b="1" dirty="0"/>
              <a:t>You developed a website called “ABC.vn” which provides the viewers with IT knowledge. You posted lots of contents including pictures, writings and graphics on your website. A person copied some of the contents of your website without citation on his website. What is the solution for this situation? </a:t>
            </a:r>
          </a:p>
          <a:p>
            <a:pPr marL="0" lvl="0" indent="0" algn="l" rtl="0">
              <a:spcBef>
                <a:spcPts val="600"/>
              </a:spcBef>
              <a:spcAft>
                <a:spcPts val="0"/>
              </a:spcAft>
              <a:buNone/>
            </a:pPr>
            <a:endParaRPr dirty="0"/>
          </a:p>
        </p:txBody>
      </p:sp>
      <p:sp>
        <p:nvSpPr>
          <p:cNvPr id="310" name="Google Shape;310;p21"/>
          <p:cNvSpPr txBox="1">
            <a:spLocks noGrp="1"/>
          </p:cNvSpPr>
          <p:nvPr>
            <p:ph type="body" idx="3"/>
          </p:nvPr>
        </p:nvSpPr>
        <p:spPr>
          <a:xfrm>
            <a:off x="226031" y="2609635"/>
            <a:ext cx="2609636" cy="2393879"/>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marL="0" lvl="0" indent="0" algn="just">
              <a:buNone/>
            </a:pPr>
            <a:r>
              <a:rPr lang="en-US" sz="1300" b="1" dirty="0"/>
              <a:t>3. You are trying to decide which software package to buy. In order to make the best decision, you decide to install your co-workers’ software just to try it and you will remove it after you are done. Is this behavior legal? What should you do if you want to try on one software program?</a:t>
            </a:r>
            <a:endParaRPr sz="1300" b="1" dirty="0"/>
          </a:p>
        </p:txBody>
      </p:sp>
      <p:sp>
        <p:nvSpPr>
          <p:cNvPr id="2" name="Rectangle 1"/>
          <p:cNvSpPr/>
          <p:nvPr/>
        </p:nvSpPr>
        <p:spPr>
          <a:xfrm>
            <a:off x="2989780" y="2609636"/>
            <a:ext cx="2784296" cy="2393878"/>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just"/>
            <a:r>
              <a:rPr lang="en-US" sz="1300" b="1" dirty="0">
                <a:solidFill>
                  <a:schemeClr val="tx1"/>
                </a:solidFill>
                <a:latin typeface="Barlow Light" panose="020B0604020202020204" charset="0"/>
              </a:rPr>
              <a:t>4. Your  friend suggested you some great software, but the publisher is out of business. You want to get a copy from your friend. Is it OK to do so? If it is illegal to do that, what should you do to have a copy of the software? </a:t>
            </a:r>
          </a:p>
          <a:p>
            <a:pPr algn="just"/>
            <a:endParaRPr lang="en-US"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5"/>
          <p:cNvSpPr/>
          <p:nvPr/>
        </p:nvSpPr>
        <p:spPr>
          <a:xfrm>
            <a:off x="3693400" y="725225"/>
            <a:ext cx="4807549" cy="374273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000000"/>
          </a:solidFill>
          <a:ln w="9525" cap="flat" cmpd="sng">
            <a:solidFill>
              <a:srgbClr val="A5B0F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3894425" y="923990"/>
            <a:ext cx="4405500" cy="28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999999"/>
              </a:solidFill>
            </a:endParaRPr>
          </a:p>
        </p:txBody>
      </p:sp>
      <p:sp>
        <p:nvSpPr>
          <p:cNvPr id="477" name="Google Shape;477;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478" name="Google Shape;478;p35"/>
          <p:cNvSpPr txBox="1">
            <a:spLocks noGrp="1"/>
          </p:cNvSpPr>
          <p:nvPr>
            <p:ph type="body" idx="4294967295"/>
          </p:nvPr>
        </p:nvSpPr>
        <p:spPr>
          <a:xfrm>
            <a:off x="164387" y="671150"/>
            <a:ext cx="2928134" cy="3742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dirty="0">
                <a:solidFill>
                  <a:schemeClr val="accent2">
                    <a:lumMod val="75000"/>
                  </a:schemeClr>
                </a:solidFill>
                <a:latin typeface="Miriam Libre"/>
                <a:ea typeface="Miriam Libre"/>
                <a:cs typeface="Miriam Libre"/>
                <a:sym typeface="Miriam Libre"/>
              </a:rPr>
              <a:t>P</a:t>
            </a:r>
            <a:r>
              <a:rPr lang="en" dirty="0">
                <a:solidFill>
                  <a:schemeClr val="accent2">
                    <a:lumMod val="75000"/>
                  </a:schemeClr>
                </a:solidFill>
                <a:latin typeface="Miriam Libre"/>
                <a:ea typeface="Miriam Libre"/>
                <a:cs typeface="Miriam Libre"/>
                <a:sym typeface="Miriam Libre"/>
              </a:rPr>
              <a:t>ossible solutions</a:t>
            </a:r>
            <a:endParaRPr dirty="0">
              <a:solidFill>
                <a:schemeClr val="accent2">
                  <a:lumMod val="75000"/>
                </a:schemeClr>
              </a:solidFill>
              <a:latin typeface="Miriam Libre"/>
              <a:ea typeface="Miriam Libre"/>
              <a:cs typeface="Miriam Libre"/>
              <a:sym typeface="Miriam Libre"/>
            </a:endParaRPr>
          </a:p>
          <a:p>
            <a:pPr marL="285750" lvl="0" indent="-285750" algn="l" rtl="0">
              <a:spcBef>
                <a:spcPts val="600"/>
              </a:spcBef>
              <a:spcAft>
                <a:spcPts val="0"/>
              </a:spcAft>
              <a:buFontTx/>
              <a:buChar char="-"/>
            </a:pPr>
            <a:r>
              <a:rPr lang="en-US" sz="1800" dirty="0"/>
              <a:t>R</a:t>
            </a:r>
            <a:r>
              <a:rPr lang="en" sz="1800" dirty="0"/>
              <a:t>egister a software copyright immediately</a:t>
            </a:r>
          </a:p>
          <a:p>
            <a:pPr marL="285750" lvl="0" indent="-285750" algn="l" rtl="0">
              <a:spcBef>
                <a:spcPts val="600"/>
              </a:spcBef>
              <a:spcAft>
                <a:spcPts val="0"/>
              </a:spcAft>
              <a:buFontTx/>
              <a:buChar char="-"/>
            </a:pPr>
            <a:r>
              <a:rPr lang="en-US" sz="1800" dirty="0"/>
              <a:t>T</a:t>
            </a:r>
            <a:r>
              <a:rPr lang="en" sz="1800" dirty="0"/>
              <a:t>ell your colleagues that they </a:t>
            </a:r>
            <a:r>
              <a:rPr lang="en" sz="1800"/>
              <a:t>are violating </a:t>
            </a:r>
            <a:r>
              <a:rPr lang="en" sz="1800" dirty="0"/>
              <a:t>the copyright law</a:t>
            </a:r>
          </a:p>
          <a:p>
            <a:pPr marL="285750" lvl="0" indent="-285750" algn="l" rtl="0">
              <a:spcBef>
                <a:spcPts val="600"/>
              </a:spcBef>
              <a:spcAft>
                <a:spcPts val="0"/>
              </a:spcAft>
              <a:buFontTx/>
              <a:buChar char="-"/>
            </a:pPr>
            <a:r>
              <a:rPr lang="en-US" sz="1800" dirty="0"/>
              <a:t>T</a:t>
            </a:r>
            <a:r>
              <a:rPr lang="en" sz="1800" dirty="0"/>
              <a:t>ell them what might happen if they continue to use your software to earn money</a:t>
            </a:r>
          </a:p>
          <a:p>
            <a:pPr marL="285750" lvl="0" indent="-285750" algn="l" rtl="0">
              <a:spcBef>
                <a:spcPts val="600"/>
              </a:spcBef>
              <a:spcAft>
                <a:spcPts val="0"/>
              </a:spcAft>
              <a:buFontTx/>
              <a:buChar char="-"/>
            </a:pPr>
            <a:endParaRPr lang="en" sz="1800" dirty="0"/>
          </a:p>
        </p:txBody>
      </p:sp>
      <p:sp>
        <p:nvSpPr>
          <p:cNvPr id="6" name="Google Shape;308;p21"/>
          <p:cNvSpPr txBox="1">
            <a:spLocks/>
          </p:cNvSpPr>
          <p:nvPr/>
        </p:nvSpPr>
        <p:spPr>
          <a:xfrm>
            <a:off x="4089116" y="1052333"/>
            <a:ext cx="4119936" cy="2311684"/>
          </a:xfrm>
          <a:prstGeom prst="rect">
            <a:avLst/>
          </a:prstGeom>
          <a:ln>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300" b="1" dirty="0"/>
              <a:t>1. </a:t>
            </a:r>
            <a:r>
              <a:rPr lang="en-US" sz="1500" b="1" dirty="0"/>
              <a:t>You are the creator of a </a:t>
            </a:r>
            <a:r>
              <a:rPr lang="en-US" sz="1500" b="1"/>
              <a:t>software program. </a:t>
            </a:r>
            <a:r>
              <a:rPr lang="en-US" sz="1500" b="1" dirty="0"/>
              <a:t>You haven’t registered a copyright for your creation, but you have already recorded it in tangible form and shared your work with your colleagues. However, some of them use your software for the commercial purpose. What is the solution for situation?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8">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8">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7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8" grpId="0" build="p"/>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5"/>
          <p:cNvSpPr/>
          <p:nvPr/>
        </p:nvSpPr>
        <p:spPr>
          <a:xfrm>
            <a:off x="3693400" y="725225"/>
            <a:ext cx="4807549" cy="374273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000000"/>
          </a:solidFill>
          <a:ln w="9525" cap="flat" cmpd="sng">
            <a:solidFill>
              <a:srgbClr val="A5B0F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3894425" y="923990"/>
            <a:ext cx="4405500" cy="28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999999"/>
              </a:solidFill>
            </a:endParaRPr>
          </a:p>
        </p:txBody>
      </p:sp>
      <p:sp>
        <p:nvSpPr>
          <p:cNvPr id="477" name="Google Shape;477;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478" name="Google Shape;478;p35"/>
          <p:cNvSpPr txBox="1">
            <a:spLocks noGrp="1"/>
          </p:cNvSpPr>
          <p:nvPr>
            <p:ph type="body" idx="4294967295"/>
          </p:nvPr>
        </p:nvSpPr>
        <p:spPr>
          <a:xfrm>
            <a:off x="164387" y="671150"/>
            <a:ext cx="2917860" cy="3742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dirty="0">
                <a:solidFill>
                  <a:schemeClr val="accent2">
                    <a:lumMod val="75000"/>
                  </a:schemeClr>
                </a:solidFill>
                <a:latin typeface="Miriam Libre"/>
                <a:ea typeface="Miriam Libre"/>
                <a:cs typeface="Miriam Libre"/>
                <a:sym typeface="Miriam Libre"/>
              </a:rPr>
              <a:t>P</a:t>
            </a:r>
            <a:r>
              <a:rPr lang="en" dirty="0">
                <a:solidFill>
                  <a:schemeClr val="accent2">
                    <a:lumMod val="75000"/>
                  </a:schemeClr>
                </a:solidFill>
                <a:latin typeface="Miriam Libre"/>
                <a:ea typeface="Miriam Libre"/>
                <a:cs typeface="Miriam Libre"/>
                <a:sym typeface="Miriam Libre"/>
              </a:rPr>
              <a:t>ossible solutions</a:t>
            </a:r>
            <a:endParaRPr dirty="0">
              <a:solidFill>
                <a:schemeClr val="accent2">
                  <a:lumMod val="75000"/>
                </a:schemeClr>
              </a:solidFill>
              <a:latin typeface="Miriam Libre"/>
              <a:ea typeface="Miriam Libre"/>
              <a:cs typeface="Miriam Libre"/>
              <a:sym typeface="Miriam Libre"/>
            </a:endParaRPr>
          </a:p>
          <a:p>
            <a:pPr marL="285750" lvl="0" indent="-285750" algn="l" rtl="0">
              <a:spcBef>
                <a:spcPts val="600"/>
              </a:spcBef>
              <a:spcAft>
                <a:spcPts val="0"/>
              </a:spcAft>
              <a:buFontTx/>
              <a:buChar char="-"/>
            </a:pPr>
            <a:r>
              <a:rPr lang="en-US" sz="1800" dirty="0"/>
              <a:t>Report this behavior to the Copyright Office</a:t>
            </a:r>
          </a:p>
          <a:p>
            <a:pPr marL="285750" lvl="0" indent="-285750" algn="l" rtl="0">
              <a:spcBef>
                <a:spcPts val="600"/>
              </a:spcBef>
              <a:spcAft>
                <a:spcPts val="0"/>
              </a:spcAft>
              <a:buFontTx/>
              <a:buChar char="-"/>
            </a:pPr>
            <a:r>
              <a:rPr lang="en-US" sz="1800" dirty="0"/>
              <a:t>Tell that person that he/she violated the copyright law</a:t>
            </a:r>
          </a:p>
          <a:p>
            <a:pPr marL="285750" lvl="0" indent="-285750" algn="l" rtl="0">
              <a:spcBef>
                <a:spcPts val="600"/>
              </a:spcBef>
              <a:spcAft>
                <a:spcPts val="0"/>
              </a:spcAft>
              <a:buFontTx/>
              <a:buChar char="-"/>
            </a:pPr>
            <a:r>
              <a:rPr lang="en-US" sz="1800" dirty="0"/>
              <a:t>Ask that person to make citation</a:t>
            </a:r>
          </a:p>
          <a:p>
            <a:pPr marL="285750" lvl="0" indent="-285750" algn="l" rtl="0">
              <a:spcBef>
                <a:spcPts val="600"/>
              </a:spcBef>
              <a:spcAft>
                <a:spcPts val="0"/>
              </a:spcAft>
              <a:buFontTx/>
              <a:buChar char="-"/>
            </a:pPr>
            <a:endParaRPr lang="en-US" sz="1800" dirty="0"/>
          </a:p>
        </p:txBody>
      </p:sp>
      <p:sp>
        <p:nvSpPr>
          <p:cNvPr id="7" name="Google Shape;309;p21"/>
          <p:cNvSpPr txBox="1">
            <a:spLocks/>
          </p:cNvSpPr>
          <p:nvPr/>
        </p:nvSpPr>
        <p:spPr>
          <a:xfrm>
            <a:off x="4017196" y="1011236"/>
            <a:ext cx="4130212" cy="2393878"/>
          </a:xfrm>
          <a:prstGeom prst="rect">
            <a:avLst/>
          </a:prstGeom>
          <a:ln>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500" b="1" dirty="0"/>
              <a:t>2. You developed a website called “ABC.vn” which provides the viewers with IT knowledge. You posted lots of contents including pictures, writings and graphics on your website. A person copied some of the contents of your website without citation on his website. What is the solution for this situation? </a:t>
            </a:r>
            <a:endParaRPr lang="en-US" sz="1500" dirty="0"/>
          </a:p>
        </p:txBody>
      </p:sp>
    </p:spTree>
    <p:extLst>
      <p:ext uri="{BB962C8B-B14F-4D97-AF65-F5344CB8AC3E}">
        <p14:creationId xmlns:p14="http://schemas.microsoft.com/office/powerpoint/2010/main" val="3812525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8">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8">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7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8" grpId="0" build="p"/>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5"/>
          <p:cNvSpPr/>
          <p:nvPr/>
        </p:nvSpPr>
        <p:spPr>
          <a:xfrm>
            <a:off x="3693400" y="725225"/>
            <a:ext cx="4807549" cy="374273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000000"/>
          </a:solidFill>
          <a:ln w="9525" cap="flat" cmpd="sng">
            <a:solidFill>
              <a:srgbClr val="A5B0F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3894425" y="923990"/>
            <a:ext cx="4405500" cy="28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999999"/>
              </a:solidFill>
            </a:endParaRPr>
          </a:p>
        </p:txBody>
      </p:sp>
      <p:sp>
        <p:nvSpPr>
          <p:cNvPr id="477" name="Google Shape;477;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78" name="Google Shape;478;p35"/>
          <p:cNvSpPr txBox="1">
            <a:spLocks noGrp="1"/>
          </p:cNvSpPr>
          <p:nvPr>
            <p:ph type="body" idx="4294967295"/>
          </p:nvPr>
        </p:nvSpPr>
        <p:spPr>
          <a:xfrm>
            <a:off x="164387" y="671150"/>
            <a:ext cx="2917860" cy="3742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dirty="0">
                <a:solidFill>
                  <a:schemeClr val="accent2">
                    <a:lumMod val="75000"/>
                  </a:schemeClr>
                </a:solidFill>
                <a:latin typeface="Miriam Libre"/>
                <a:ea typeface="Miriam Libre"/>
                <a:cs typeface="Miriam Libre"/>
                <a:sym typeface="Miriam Libre"/>
              </a:rPr>
              <a:t>P</a:t>
            </a:r>
            <a:r>
              <a:rPr lang="en" dirty="0">
                <a:solidFill>
                  <a:schemeClr val="accent2">
                    <a:lumMod val="75000"/>
                  </a:schemeClr>
                </a:solidFill>
                <a:latin typeface="Miriam Libre"/>
                <a:ea typeface="Miriam Libre"/>
                <a:cs typeface="Miriam Libre"/>
                <a:sym typeface="Miriam Libre"/>
              </a:rPr>
              <a:t>ossible solutions</a:t>
            </a:r>
            <a:endParaRPr dirty="0">
              <a:solidFill>
                <a:schemeClr val="accent2">
                  <a:lumMod val="75000"/>
                </a:schemeClr>
              </a:solidFill>
              <a:latin typeface="Miriam Libre"/>
              <a:ea typeface="Miriam Libre"/>
              <a:cs typeface="Miriam Libre"/>
              <a:sym typeface="Miriam Libre"/>
            </a:endParaRPr>
          </a:p>
          <a:p>
            <a:pPr marL="285750" lvl="0" indent="-285750" algn="l" rtl="0">
              <a:spcBef>
                <a:spcPts val="600"/>
              </a:spcBef>
              <a:spcAft>
                <a:spcPts val="0"/>
              </a:spcAft>
              <a:buFontTx/>
              <a:buChar char="-"/>
            </a:pPr>
            <a:endParaRPr lang="en-US" sz="1800" dirty="0"/>
          </a:p>
          <a:p>
            <a:pPr marL="285750" lvl="0" indent="-285750" algn="l" rtl="0">
              <a:spcBef>
                <a:spcPts val="600"/>
              </a:spcBef>
              <a:spcAft>
                <a:spcPts val="0"/>
              </a:spcAft>
              <a:buFontTx/>
              <a:buChar char="-"/>
            </a:pPr>
            <a:r>
              <a:rPr lang="en-US" sz="1800" dirty="0"/>
              <a:t>It is illegal to install a software without buying it</a:t>
            </a:r>
          </a:p>
          <a:p>
            <a:pPr marL="285750" lvl="0" indent="-285750" algn="l" rtl="0">
              <a:spcBef>
                <a:spcPts val="600"/>
              </a:spcBef>
              <a:spcAft>
                <a:spcPts val="0"/>
              </a:spcAft>
              <a:buFontTx/>
              <a:buChar char="-"/>
            </a:pPr>
            <a:r>
              <a:rPr lang="en-US" sz="1800" dirty="0"/>
              <a:t>Arrange to use your co-worker’s computer</a:t>
            </a:r>
          </a:p>
          <a:p>
            <a:pPr marL="285750" lvl="0" indent="-285750" algn="l" rtl="0">
              <a:spcBef>
                <a:spcPts val="600"/>
              </a:spcBef>
              <a:spcAft>
                <a:spcPts val="0"/>
              </a:spcAft>
              <a:buFontTx/>
              <a:buChar char="-"/>
            </a:pPr>
            <a:r>
              <a:rPr lang="en-US" sz="1800" dirty="0"/>
              <a:t>Ask the software publisher for a trial version</a:t>
            </a:r>
          </a:p>
          <a:p>
            <a:pPr marL="285750" lvl="0" indent="-285750" algn="l" rtl="0">
              <a:spcBef>
                <a:spcPts val="600"/>
              </a:spcBef>
              <a:spcAft>
                <a:spcPts val="0"/>
              </a:spcAft>
              <a:buFontTx/>
              <a:buChar char="-"/>
            </a:pPr>
            <a:endParaRPr lang="en-US" sz="1800" dirty="0"/>
          </a:p>
        </p:txBody>
      </p:sp>
      <p:sp>
        <p:nvSpPr>
          <p:cNvPr id="8" name="Google Shape;310;p21"/>
          <p:cNvSpPr txBox="1">
            <a:spLocks/>
          </p:cNvSpPr>
          <p:nvPr/>
        </p:nvSpPr>
        <p:spPr>
          <a:xfrm>
            <a:off x="4017196" y="1011235"/>
            <a:ext cx="4130211" cy="2393879"/>
          </a:xfrm>
          <a:prstGeom prst="rect">
            <a:avLst/>
          </a:prstGeom>
          <a:ln>
            <a:solidFill>
              <a:schemeClr val="accent1">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600" b="1" dirty="0"/>
              <a:t>3. You are trying to decide which software package to buy. In order to make the best decision, you decide to install your co-workers’ software just to try it and you will remove it after you are done. Is this behavior legal? What should you do if you want to try on one software program?</a:t>
            </a:r>
          </a:p>
        </p:txBody>
      </p:sp>
    </p:spTree>
    <p:extLst>
      <p:ext uri="{BB962C8B-B14F-4D97-AF65-F5344CB8AC3E}">
        <p14:creationId xmlns:p14="http://schemas.microsoft.com/office/powerpoint/2010/main" val="2198429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7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8" grpId="0" build="p"/>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5"/>
          <p:cNvSpPr/>
          <p:nvPr/>
        </p:nvSpPr>
        <p:spPr>
          <a:xfrm>
            <a:off x="3693400" y="725225"/>
            <a:ext cx="4807549" cy="374273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000000"/>
          </a:solidFill>
          <a:ln w="9525" cap="flat" cmpd="sng">
            <a:solidFill>
              <a:srgbClr val="A5B0F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3894425" y="923990"/>
            <a:ext cx="4405500" cy="281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999999"/>
              </a:solidFill>
            </a:endParaRPr>
          </a:p>
        </p:txBody>
      </p:sp>
      <p:sp>
        <p:nvSpPr>
          <p:cNvPr id="477" name="Google Shape;477;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26</a:t>
            </a:fld>
            <a:endParaRPr/>
          </a:p>
        </p:txBody>
      </p:sp>
      <p:sp>
        <p:nvSpPr>
          <p:cNvPr id="478" name="Google Shape;478;p35"/>
          <p:cNvSpPr txBox="1">
            <a:spLocks noGrp="1"/>
          </p:cNvSpPr>
          <p:nvPr>
            <p:ph type="body" idx="4294967295"/>
          </p:nvPr>
        </p:nvSpPr>
        <p:spPr>
          <a:xfrm>
            <a:off x="164387" y="671150"/>
            <a:ext cx="2917860" cy="3742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dirty="0">
                <a:solidFill>
                  <a:schemeClr val="accent2">
                    <a:lumMod val="75000"/>
                  </a:schemeClr>
                </a:solidFill>
                <a:latin typeface="Miriam Libre"/>
                <a:ea typeface="Miriam Libre"/>
                <a:cs typeface="Miriam Libre"/>
                <a:sym typeface="Miriam Libre"/>
              </a:rPr>
              <a:t>P</a:t>
            </a:r>
            <a:r>
              <a:rPr lang="en" dirty="0">
                <a:solidFill>
                  <a:schemeClr val="accent2">
                    <a:lumMod val="75000"/>
                  </a:schemeClr>
                </a:solidFill>
                <a:latin typeface="Miriam Libre"/>
                <a:ea typeface="Miriam Libre"/>
                <a:cs typeface="Miriam Libre"/>
                <a:sym typeface="Miriam Libre"/>
              </a:rPr>
              <a:t>ossible solutions</a:t>
            </a:r>
            <a:endParaRPr dirty="0">
              <a:solidFill>
                <a:schemeClr val="accent2">
                  <a:lumMod val="75000"/>
                </a:schemeClr>
              </a:solidFill>
              <a:latin typeface="Miriam Libre"/>
              <a:ea typeface="Miriam Libre"/>
              <a:cs typeface="Miriam Libre"/>
              <a:sym typeface="Miriam Libre"/>
            </a:endParaRPr>
          </a:p>
          <a:p>
            <a:pPr marL="285750" lvl="0" indent="-285750" algn="l" rtl="0">
              <a:spcBef>
                <a:spcPts val="600"/>
              </a:spcBef>
              <a:spcAft>
                <a:spcPts val="0"/>
              </a:spcAft>
              <a:buFontTx/>
              <a:buChar char="-"/>
            </a:pPr>
            <a:r>
              <a:rPr lang="en-US" sz="1800" dirty="0"/>
              <a:t>All software is copyright-protected</a:t>
            </a:r>
          </a:p>
          <a:p>
            <a:pPr marL="285750" lvl="0" indent="-285750" algn="l" rtl="0">
              <a:spcBef>
                <a:spcPts val="600"/>
              </a:spcBef>
              <a:spcAft>
                <a:spcPts val="0"/>
              </a:spcAft>
              <a:buFontTx/>
              <a:buChar char="-"/>
            </a:pPr>
            <a:r>
              <a:rPr lang="en-US" sz="1800" dirty="0"/>
              <a:t>Locate the current holder by contacting the Copyright Office</a:t>
            </a:r>
          </a:p>
          <a:p>
            <a:pPr marL="285750" lvl="0" indent="-285750">
              <a:buFontTx/>
              <a:buChar char="-"/>
            </a:pPr>
            <a:r>
              <a:rPr lang="en-US" sz="1800" dirty="0"/>
              <a:t>Ask the copyright holder for written permission to copy it</a:t>
            </a:r>
          </a:p>
          <a:p>
            <a:pPr marL="285750" lvl="0" indent="-285750">
              <a:buFontTx/>
              <a:buChar char="-"/>
            </a:pPr>
            <a:r>
              <a:rPr lang="en-US" sz="1800"/>
              <a:t>Pay a small fee to have it done</a:t>
            </a:r>
          </a:p>
        </p:txBody>
      </p:sp>
      <p:sp>
        <p:nvSpPr>
          <p:cNvPr id="8" name="Rectangle 7"/>
          <p:cNvSpPr/>
          <p:nvPr/>
        </p:nvSpPr>
        <p:spPr>
          <a:xfrm>
            <a:off x="3935261" y="923990"/>
            <a:ext cx="4323826" cy="2393878"/>
          </a:xfrm>
          <a:prstGeom prst="rect">
            <a:avLst/>
          </a:prstGeom>
          <a:solidFill>
            <a:schemeClr val="accent1">
              <a:lumMod val="90000"/>
            </a:schemeClr>
          </a:solidFill>
          <a:ln>
            <a:solidFill>
              <a:schemeClr val="accent1">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300" b="1" dirty="0">
                <a:solidFill>
                  <a:schemeClr val="tx1"/>
                </a:solidFill>
                <a:latin typeface="Barlow Light" panose="020B0604020202020204" charset="0"/>
              </a:rPr>
              <a:t>4</a:t>
            </a:r>
            <a:r>
              <a:rPr lang="en-US" sz="1500" dirty="0">
                <a:solidFill>
                  <a:schemeClr val="tx1"/>
                </a:solidFill>
                <a:latin typeface="Barlow Light" panose="020B0604020202020204" charset="0"/>
              </a:rPr>
              <a:t>. </a:t>
            </a:r>
            <a:r>
              <a:rPr lang="en-US" sz="1800" b="1" dirty="0">
                <a:solidFill>
                  <a:schemeClr val="tx1"/>
                </a:solidFill>
                <a:latin typeface="Barlow Light" panose="020B0604020202020204" charset="0"/>
              </a:rPr>
              <a:t>Your friend suggested you some great software, but the publisher is out of business. You want to get a copy from your friend. Is it OK to do so? If it is illegal to do that, what should you do to have a copy of the software? </a:t>
            </a:r>
            <a:endParaRPr lang="en-US" sz="1800" b="1" dirty="0">
              <a:solidFill>
                <a:schemeClr val="tx1"/>
              </a:solidFill>
            </a:endParaRPr>
          </a:p>
        </p:txBody>
      </p:sp>
    </p:spTree>
    <p:extLst>
      <p:ext uri="{BB962C8B-B14F-4D97-AF65-F5344CB8AC3E}">
        <p14:creationId xmlns:p14="http://schemas.microsoft.com/office/powerpoint/2010/main" val="3325685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8">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8">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78">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7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8" grpId="0" build="p"/>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2512462-4B4F-7749-9F69-AA71B6A72B9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a:p>
        </p:txBody>
      </p:sp>
      <p:sp>
        <p:nvSpPr>
          <p:cNvPr id="3" name="TextBox 2">
            <a:extLst>
              <a:ext uri="{FF2B5EF4-FFF2-40B4-BE49-F238E27FC236}">
                <a16:creationId xmlns:a16="http://schemas.microsoft.com/office/drawing/2014/main" id="{09E6E56C-6C47-FC4D-AE00-64EDCD26C374}"/>
              </a:ext>
            </a:extLst>
          </p:cNvPr>
          <p:cNvSpPr txBox="1"/>
          <p:nvPr/>
        </p:nvSpPr>
        <p:spPr>
          <a:xfrm>
            <a:off x="338668" y="507999"/>
            <a:ext cx="8477954" cy="3970318"/>
          </a:xfrm>
          <a:prstGeom prst="rect">
            <a:avLst/>
          </a:prstGeom>
          <a:noFill/>
        </p:spPr>
        <p:txBody>
          <a:bodyPr wrap="square" rtlCol="0">
            <a:spAutoFit/>
          </a:bodyPr>
          <a:lstStyle/>
          <a:p>
            <a:r>
              <a:rPr lang="en-US" sz="2800" b="1" dirty="0"/>
              <a:t>Topic: Write a brief instruction (120-140 words) to register copyright in IT.</a:t>
            </a:r>
            <a:endParaRPr lang="en-US" sz="2800" dirty="0"/>
          </a:p>
          <a:p>
            <a:r>
              <a:rPr lang="en-US" sz="2800" i="1" dirty="0"/>
              <a:t>1. What are the files you need to have?</a:t>
            </a:r>
          </a:p>
          <a:p>
            <a:r>
              <a:rPr lang="en-US" sz="2800" i="1" dirty="0"/>
              <a:t>2. Where do you need to go to?</a:t>
            </a:r>
          </a:p>
          <a:p>
            <a:r>
              <a:rPr lang="en-US" sz="2800" i="1" dirty="0"/>
              <a:t>3. What steps do you do?</a:t>
            </a:r>
          </a:p>
          <a:p>
            <a:r>
              <a:rPr lang="en-US" sz="2800" i="1" dirty="0"/>
              <a:t>4. How much do you pay?</a:t>
            </a:r>
          </a:p>
          <a:p>
            <a:r>
              <a:rPr lang="en-US" sz="2800" i="1" dirty="0"/>
              <a:t>5. Do you think it is important to register copyright in IT? Why (not)?</a:t>
            </a:r>
          </a:p>
          <a:p>
            <a:endParaRPr lang="en-US" sz="2800" dirty="0"/>
          </a:p>
        </p:txBody>
      </p:sp>
    </p:spTree>
    <p:extLst>
      <p:ext uri="{BB962C8B-B14F-4D97-AF65-F5344CB8AC3E}">
        <p14:creationId xmlns:p14="http://schemas.microsoft.com/office/powerpoint/2010/main" val="2676767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F7685E9-5DF2-5346-9E28-C6ACA1D962C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28</a:t>
            </a:fld>
            <a:endParaRPr lang="en"/>
          </a:p>
        </p:txBody>
      </p:sp>
      <p:sp>
        <p:nvSpPr>
          <p:cNvPr id="3" name="TextBox 2">
            <a:extLst>
              <a:ext uri="{FF2B5EF4-FFF2-40B4-BE49-F238E27FC236}">
                <a16:creationId xmlns:a16="http://schemas.microsoft.com/office/drawing/2014/main" id="{F127AEB1-C342-0E41-8890-B9D7123A572E}"/>
              </a:ext>
            </a:extLst>
          </p:cNvPr>
          <p:cNvSpPr txBox="1"/>
          <p:nvPr/>
        </p:nvSpPr>
        <p:spPr>
          <a:xfrm>
            <a:off x="321683" y="235616"/>
            <a:ext cx="8500533" cy="5755422"/>
          </a:xfrm>
          <a:prstGeom prst="rect">
            <a:avLst/>
          </a:prstGeom>
          <a:noFill/>
        </p:spPr>
        <p:txBody>
          <a:bodyPr wrap="square" rtlCol="0">
            <a:spAutoFit/>
          </a:bodyPr>
          <a:lstStyle/>
          <a:p>
            <a:pPr algn="ctr"/>
            <a:r>
              <a:rPr lang="en-US" sz="2300" b="1" u="sng" dirty="0">
                <a:solidFill>
                  <a:schemeClr val="tx1"/>
                </a:solidFill>
              </a:rPr>
              <a:t>Outline:</a:t>
            </a:r>
          </a:p>
          <a:p>
            <a:pPr marL="285750" indent="-285750">
              <a:buFont typeface="Wingdings" pitchFamily="2" charset="2"/>
              <a:buChar char="Ø"/>
            </a:pPr>
            <a:r>
              <a:rPr lang="en-US" sz="2300" b="1" dirty="0">
                <a:solidFill>
                  <a:schemeClr val="tx1"/>
                </a:solidFill>
              </a:rPr>
              <a:t>Files: </a:t>
            </a:r>
          </a:p>
          <a:p>
            <a:r>
              <a:rPr lang="en-US" sz="2300" dirty="0">
                <a:solidFill>
                  <a:schemeClr val="tx1"/>
                </a:solidFill>
              </a:rPr>
              <a:t>-</a:t>
            </a:r>
            <a:r>
              <a:rPr lang="en-US" sz="2300" b="1" dirty="0">
                <a:solidFill>
                  <a:schemeClr val="tx1"/>
                </a:solidFill>
              </a:rPr>
              <a:t> </a:t>
            </a:r>
            <a:r>
              <a:rPr lang="en-US" sz="2300" dirty="0">
                <a:solidFill>
                  <a:schemeClr val="tx1"/>
                </a:solidFill>
              </a:rPr>
              <a:t>Application form with the owner’s signature</a:t>
            </a:r>
          </a:p>
          <a:p>
            <a:r>
              <a:rPr lang="en-US" sz="2300" dirty="0">
                <a:solidFill>
                  <a:schemeClr val="tx1"/>
                </a:solidFill>
              </a:rPr>
              <a:t>- Certified copies of identity card/ passport of the owner of the copyright </a:t>
            </a:r>
          </a:p>
          <a:p>
            <a:pPr marL="285750" indent="-285750">
              <a:buFontTx/>
              <a:buChar char="-"/>
            </a:pPr>
            <a:r>
              <a:rPr lang="en-US" sz="2300" dirty="0">
                <a:solidFill>
                  <a:schemeClr val="tx1"/>
                </a:solidFill>
              </a:rPr>
              <a:t>3 original works</a:t>
            </a:r>
          </a:p>
          <a:p>
            <a:pPr marL="285750" indent="-285750">
              <a:buFontTx/>
              <a:buChar char="-"/>
            </a:pPr>
            <a:r>
              <a:rPr lang="en-US" sz="2300" dirty="0">
                <a:solidFill>
                  <a:schemeClr val="tx1"/>
                </a:solidFill>
              </a:rPr>
              <a:t>Some other necessary document</a:t>
            </a:r>
          </a:p>
          <a:p>
            <a:pPr marL="285750" indent="-285750">
              <a:buFont typeface="Wingdings" pitchFamily="2" charset="2"/>
              <a:buChar char="Ø"/>
            </a:pPr>
            <a:r>
              <a:rPr lang="en-US" sz="2300" b="1" dirty="0">
                <a:solidFill>
                  <a:schemeClr val="tx1"/>
                </a:solidFill>
              </a:rPr>
              <a:t>Place to go: </a:t>
            </a:r>
            <a:r>
              <a:rPr lang="en-US" sz="2300" dirty="0">
                <a:solidFill>
                  <a:schemeClr val="tx1"/>
                </a:solidFill>
              </a:rPr>
              <a:t>copyright office of Vietnam</a:t>
            </a:r>
          </a:p>
          <a:p>
            <a:pPr marL="285750" indent="-285750">
              <a:buFont typeface="Wingdings" pitchFamily="2" charset="2"/>
              <a:buChar char="Ø"/>
            </a:pPr>
            <a:r>
              <a:rPr lang="en-US" sz="2300" b="1" dirty="0">
                <a:solidFill>
                  <a:schemeClr val="tx1"/>
                </a:solidFill>
              </a:rPr>
              <a:t>Steps: …</a:t>
            </a:r>
          </a:p>
          <a:p>
            <a:pPr marL="285750" indent="-285750">
              <a:buFont typeface="Wingdings" pitchFamily="2" charset="2"/>
              <a:buChar char="Ø"/>
            </a:pPr>
            <a:r>
              <a:rPr lang="en-US" sz="2300" b="1" dirty="0">
                <a:solidFill>
                  <a:schemeClr val="tx1"/>
                </a:solidFill>
              </a:rPr>
              <a:t>Charge: </a:t>
            </a:r>
            <a:r>
              <a:rPr lang="en-US" sz="2300" dirty="0"/>
              <a:t>The official fee for registration of copyrights depends on the specific work type.</a:t>
            </a:r>
          </a:p>
          <a:p>
            <a:pPr marL="285750" indent="-285750">
              <a:buFont typeface="Wingdings" pitchFamily="2" charset="2"/>
              <a:buChar char="Ø"/>
            </a:pPr>
            <a:r>
              <a:rPr lang="en-US" sz="2300" b="1" dirty="0">
                <a:solidFill>
                  <a:schemeClr val="tx1"/>
                </a:solidFill>
              </a:rPr>
              <a:t>Reason to register copyright: </a:t>
            </a:r>
            <a:r>
              <a:rPr lang="en-US" sz="2300" dirty="0">
                <a:solidFill>
                  <a:schemeClr val="tx1"/>
                </a:solidFill>
              </a:rPr>
              <a:t>protect our right and intellectual property</a:t>
            </a:r>
          </a:p>
          <a:p>
            <a:pPr marL="285750" indent="-285750">
              <a:buFont typeface="Wingdings" pitchFamily="2" charset="2"/>
              <a:buChar char="Ø"/>
            </a:pPr>
            <a:endParaRPr lang="en-US" sz="2300" b="1" dirty="0">
              <a:solidFill>
                <a:schemeClr val="tx1"/>
              </a:solidFill>
            </a:endParaRPr>
          </a:p>
          <a:p>
            <a:pPr marL="285750" indent="-285750">
              <a:buFont typeface="Wingdings" pitchFamily="2" charset="2"/>
              <a:buChar char="Ø"/>
            </a:pPr>
            <a:endParaRPr lang="en-US" sz="2300" b="1" dirty="0">
              <a:solidFill>
                <a:schemeClr val="tx1"/>
              </a:solidFill>
            </a:endParaRPr>
          </a:p>
          <a:p>
            <a:endParaRPr lang="en-US" sz="2300" dirty="0">
              <a:solidFill>
                <a:schemeClr val="tx1"/>
              </a:solidFill>
            </a:endParaRPr>
          </a:p>
        </p:txBody>
      </p:sp>
    </p:spTree>
    <p:extLst>
      <p:ext uri="{BB962C8B-B14F-4D97-AF65-F5344CB8AC3E}">
        <p14:creationId xmlns:p14="http://schemas.microsoft.com/office/powerpoint/2010/main" val="3378190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heckerboard(across)">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checkerboard(across)">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checkerboard(across)">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heckerboard(across)">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checkerboard(across)">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checkerboard(across)">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checkerboard(across)">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checkerboard(across)">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checkerboard(across)">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6"/>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dirty="0"/>
              <a:t>Work in 2 teams</a:t>
            </a:r>
          </a:p>
          <a:p>
            <a:pPr marL="457200" lvl="0" indent="-381000" algn="l" rtl="0">
              <a:spcBef>
                <a:spcPts val="0"/>
              </a:spcBef>
              <a:spcAft>
                <a:spcPts val="0"/>
              </a:spcAft>
              <a:buSzPts val="2400"/>
              <a:buChar char="▹"/>
            </a:pPr>
            <a:r>
              <a:rPr lang="en-US" dirty="0"/>
              <a:t>L</a:t>
            </a:r>
            <a:r>
              <a:rPr lang="en" dirty="0"/>
              <a:t>ook at some symbols</a:t>
            </a:r>
          </a:p>
          <a:p>
            <a:pPr marL="457200" lvl="0" indent="-381000" algn="l" rtl="0">
              <a:spcBef>
                <a:spcPts val="0"/>
              </a:spcBef>
              <a:spcAft>
                <a:spcPts val="0"/>
              </a:spcAft>
              <a:buSzPts val="2400"/>
              <a:buChar char="▹"/>
            </a:pPr>
            <a:r>
              <a:rPr lang="en-US" dirty="0"/>
              <a:t>G</a:t>
            </a:r>
            <a:r>
              <a:rPr lang="en" dirty="0"/>
              <a:t>uess the answer then write down</a:t>
            </a:r>
          </a:p>
          <a:p>
            <a:pPr marL="457200" lvl="0" indent="-381000" algn="l" rtl="0">
              <a:spcBef>
                <a:spcPts val="0"/>
              </a:spcBef>
              <a:spcAft>
                <a:spcPts val="0"/>
              </a:spcAft>
              <a:buSzPts val="2400"/>
              <a:buChar char="▹"/>
            </a:pPr>
            <a:r>
              <a:rPr lang="en-US" dirty="0"/>
              <a:t>T</a:t>
            </a:r>
            <a:r>
              <a:rPr lang="en" dirty="0"/>
              <a:t>he team with more correct and faster answer will be the winner. </a:t>
            </a:r>
            <a:endParaRPr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2" name="Title 1"/>
          <p:cNvSpPr>
            <a:spLocks noGrp="1"/>
          </p:cNvSpPr>
          <p:nvPr>
            <p:ph type="title"/>
          </p:nvPr>
        </p:nvSpPr>
        <p:spPr>
          <a:xfrm>
            <a:off x="256854" y="400692"/>
            <a:ext cx="6955604" cy="1043683"/>
          </a:xfrm>
        </p:spPr>
        <p:txBody>
          <a:bodyPr/>
          <a:lstStyle/>
          <a:p>
            <a:r>
              <a:rPr lang="en-US" b="1" dirty="0">
                <a:solidFill>
                  <a:schemeClr val="accent2">
                    <a:lumMod val="75000"/>
                  </a:schemeClr>
                </a:solidFill>
              </a:rPr>
              <a:t>Warm up: Guess the symbols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269" name="Google Shape;269;p17"/>
          <p:cNvSpPr txBox="1">
            <a:spLocks noGrp="1"/>
          </p:cNvSpPr>
          <p:nvPr>
            <p:ph type="subTitle" idx="1"/>
          </p:nvPr>
        </p:nvSpPr>
        <p:spPr>
          <a:xfrm>
            <a:off x="2626350" y="3679110"/>
            <a:ext cx="38913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Patent/apply for a patent</a:t>
            </a:r>
            <a:endParaRPr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128" y="852580"/>
            <a:ext cx="2725771" cy="272577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269" name="Google Shape;269;p17"/>
          <p:cNvSpPr txBox="1">
            <a:spLocks noGrp="1"/>
          </p:cNvSpPr>
          <p:nvPr>
            <p:ph type="subTitle" idx="1"/>
          </p:nvPr>
        </p:nvSpPr>
        <p:spPr>
          <a:xfrm>
            <a:off x="2626350" y="3144854"/>
            <a:ext cx="38913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Copyright</a:t>
            </a:r>
            <a:r>
              <a:rPr lang="en-US" dirty="0"/>
              <a:t> </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1052" y="1104129"/>
            <a:ext cx="3521896" cy="2040725"/>
          </a:xfrm>
          <a:prstGeom prst="rect">
            <a:avLst/>
          </a:prstGeom>
        </p:spPr>
      </p:pic>
    </p:spTree>
    <p:extLst>
      <p:ext uri="{BB962C8B-B14F-4D97-AF65-F5344CB8AC3E}">
        <p14:creationId xmlns:p14="http://schemas.microsoft.com/office/powerpoint/2010/main" val="85795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269" name="Google Shape;269;p17"/>
          <p:cNvSpPr txBox="1">
            <a:spLocks noGrp="1"/>
          </p:cNvSpPr>
          <p:nvPr>
            <p:ph type="subTitle" idx="1"/>
          </p:nvPr>
        </p:nvSpPr>
        <p:spPr>
          <a:xfrm>
            <a:off x="2626350" y="3965824"/>
            <a:ext cx="3891300" cy="6164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Intellectual property </a:t>
            </a:r>
            <a:endParaRPr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1077" y="856932"/>
            <a:ext cx="3481845" cy="2966016"/>
          </a:xfrm>
          <a:prstGeom prst="rect">
            <a:avLst/>
          </a:prstGeom>
        </p:spPr>
      </p:pic>
    </p:spTree>
    <p:extLst>
      <p:ext uri="{BB962C8B-B14F-4D97-AF65-F5344CB8AC3E}">
        <p14:creationId xmlns:p14="http://schemas.microsoft.com/office/powerpoint/2010/main" val="563535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sp>
        <p:nvSpPr>
          <p:cNvPr id="269" name="Google Shape;269;p17"/>
          <p:cNvSpPr txBox="1">
            <a:spLocks noGrp="1"/>
          </p:cNvSpPr>
          <p:nvPr>
            <p:ph type="subTitle" idx="1"/>
          </p:nvPr>
        </p:nvSpPr>
        <p:spPr>
          <a:xfrm>
            <a:off x="2229492" y="3781852"/>
            <a:ext cx="4952144"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Trademark/register a trademark</a:t>
            </a:r>
            <a:endParaRPr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2343" y="544691"/>
            <a:ext cx="3157216" cy="3157216"/>
          </a:xfrm>
          <a:prstGeom prst="rect">
            <a:avLst/>
          </a:prstGeom>
        </p:spPr>
      </p:pic>
    </p:spTree>
    <p:extLst>
      <p:ext uri="{BB962C8B-B14F-4D97-AF65-F5344CB8AC3E}">
        <p14:creationId xmlns:p14="http://schemas.microsoft.com/office/powerpoint/2010/main" val="7047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17"/>
          <p:cNvSpPr txBox="1">
            <a:spLocks noGrp="1"/>
          </p:cNvSpPr>
          <p:nvPr>
            <p:ph type="subTitle" idx="1"/>
          </p:nvPr>
        </p:nvSpPr>
        <p:spPr>
          <a:xfrm>
            <a:off x="2626349" y="4161034"/>
            <a:ext cx="3891300" cy="55480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Plagiarism </a:t>
            </a:r>
            <a:endParaRPr b="1" dirty="0"/>
          </a:p>
        </p:txBody>
      </p:sp>
      <p:pic>
        <p:nvPicPr>
          <p:cNvPr id="3" name="Picture 2">
            <a:extLst>
              <a:ext uri="{FF2B5EF4-FFF2-40B4-BE49-F238E27FC236}">
                <a16:creationId xmlns:a16="http://schemas.microsoft.com/office/drawing/2014/main" id="{F9D95198-6453-C64E-BC22-B05CC209741A}"/>
              </a:ext>
            </a:extLst>
          </p:cNvPr>
          <p:cNvPicPr>
            <a:picLocks noChangeAspect="1"/>
          </p:cNvPicPr>
          <p:nvPr/>
        </p:nvPicPr>
        <p:blipFill>
          <a:blip r:embed="rId3"/>
          <a:stretch>
            <a:fillRect/>
          </a:stretch>
        </p:blipFill>
        <p:spPr>
          <a:xfrm>
            <a:off x="2291787" y="323850"/>
            <a:ext cx="4618300" cy="3553669"/>
          </a:xfrm>
          <a:prstGeom prst="rect">
            <a:avLst/>
          </a:prstGeom>
        </p:spPr>
      </p:pic>
    </p:spTree>
    <p:extLst>
      <p:ext uri="{BB962C8B-B14F-4D97-AF65-F5344CB8AC3E}">
        <p14:creationId xmlns:p14="http://schemas.microsoft.com/office/powerpoint/2010/main" val="3683507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17"/>
          <p:cNvSpPr txBox="1">
            <a:spLocks noGrp="1"/>
          </p:cNvSpPr>
          <p:nvPr>
            <p:ph type="subTitle" idx="1"/>
          </p:nvPr>
        </p:nvSpPr>
        <p:spPr>
          <a:xfrm>
            <a:off x="2626350" y="3780890"/>
            <a:ext cx="3891300" cy="94522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Software copyright </a:t>
            </a:r>
            <a:endParaRPr b="1" dirty="0"/>
          </a:p>
        </p:txBody>
      </p:sp>
      <p:pic>
        <p:nvPicPr>
          <p:cNvPr id="3" name="Picture 2">
            <a:extLst>
              <a:ext uri="{FF2B5EF4-FFF2-40B4-BE49-F238E27FC236}">
                <a16:creationId xmlns:a16="http://schemas.microsoft.com/office/drawing/2014/main" id="{13B27B02-A504-0A4F-BCBE-7CC2C68FD02A}"/>
              </a:ext>
            </a:extLst>
          </p:cNvPr>
          <p:cNvPicPr>
            <a:picLocks noChangeAspect="1"/>
          </p:cNvPicPr>
          <p:nvPr/>
        </p:nvPicPr>
        <p:blipFill>
          <a:blip r:embed="rId3"/>
          <a:stretch>
            <a:fillRect/>
          </a:stretch>
        </p:blipFill>
        <p:spPr>
          <a:xfrm>
            <a:off x="2444750" y="726312"/>
            <a:ext cx="4254500" cy="2857500"/>
          </a:xfrm>
          <a:prstGeom prst="rect">
            <a:avLst/>
          </a:prstGeom>
        </p:spPr>
      </p:pic>
    </p:spTree>
    <p:extLst>
      <p:ext uri="{BB962C8B-B14F-4D97-AF65-F5344CB8AC3E}">
        <p14:creationId xmlns:p14="http://schemas.microsoft.com/office/powerpoint/2010/main" val="319014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6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CCCCCC"/>
      </a:lt2>
      <a:accent1>
        <a:srgbClr val="A5B0FE"/>
      </a:accent1>
      <a:accent2>
        <a:srgbClr val="8184D9"/>
      </a:accent2>
      <a:accent3>
        <a:srgbClr val="6463BD"/>
      </a:accent3>
      <a:accent4>
        <a:srgbClr val="4F4A9E"/>
      </a:accent4>
      <a:accent5>
        <a:srgbClr val="212121"/>
      </a:accent5>
      <a:accent6>
        <a:srgbClr val="FFA500"/>
      </a:accent6>
      <a:hlink>
        <a:srgbClr val="6463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455</TotalTime>
  <Words>1475</Words>
  <Application>Microsoft Macintosh PowerPoint</Application>
  <PresentationFormat>On-screen Show (16:9)</PresentationFormat>
  <Paragraphs>186</Paragraphs>
  <Slides>28</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Barlow Light</vt:lpstr>
      <vt:lpstr>Barlow</vt:lpstr>
      <vt:lpstr>Calibri</vt:lpstr>
      <vt:lpstr>Miriam Libre</vt:lpstr>
      <vt:lpstr>Wingdings</vt:lpstr>
      <vt:lpstr>Arial</vt:lpstr>
      <vt:lpstr>Roderigo template</vt:lpstr>
      <vt:lpstr>Unit 1:  Copyright and ethics</vt:lpstr>
      <vt:lpstr>Lesson 1</vt:lpstr>
      <vt:lpstr>Warm up: Guess the symbols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Activity 1: Reorder the sentences </vt:lpstr>
      <vt:lpstr>PowerPoint Presentation</vt:lpstr>
      <vt:lpstr>PowerPoint Presentation</vt:lpstr>
      <vt:lpstr>Activity 2: Matching</vt:lpstr>
      <vt:lpstr>PowerPoint Presentation</vt:lpstr>
      <vt:lpstr>Suggested answers:</vt:lpstr>
      <vt:lpstr>Activity 3: True or False </vt:lpstr>
      <vt:lpstr>PowerPoint Presentation</vt:lpstr>
      <vt:lpstr>Activity 4: Discussion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Copyright and working ethics</dc:title>
  <dc:creator>Admin</dc:creator>
  <cp:lastModifiedBy>Lan Phuong</cp:lastModifiedBy>
  <cp:revision>104</cp:revision>
  <dcterms:modified xsi:type="dcterms:W3CDTF">2021-01-13T02:25:15Z</dcterms:modified>
</cp:coreProperties>
</file>